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avi" ContentType="video/avi"/>
  <Default Extension="tiff" ContentType="image/tiff"/>
  <Default Extension="gif" ContentType="image/gi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9" r:id="rId2"/>
    <p:sldId id="260" r:id="rId3"/>
    <p:sldId id="261" r:id="rId4"/>
    <p:sldId id="262" r:id="rId5"/>
    <p:sldId id="263" r:id="rId6"/>
    <p:sldId id="264" r:id="rId7"/>
    <p:sldId id="344" r:id="rId8"/>
    <p:sldId id="345" r:id="rId9"/>
    <p:sldId id="267" r:id="rId10"/>
    <p:sldId id="268" r:id="rId11"/>
    <p:sldId id="271" r:id="rId12"/>
    <p:sldId id="272" r:id="rId13"/>
    <p:sldId id="319" r:id="rId14"/>
    <p:sldId id="320" r:id="rId15"/>
    <p:sldId id="275" r:id="rId16"/>
    <p:sldId id="276" r:id="rId17"/>
    <p:sldId id="322" r:id="rId18"/>
    <p:sldId id="323" r:id="rId19"/>
    <p:sldId id="279" r:id="rId20"/>
    <p:sldId id="280" r:id="rId21"/>
    <p:sldId id="324" r:id="rId22"/>
    <p:sldId id="325" r:id="rId23"/>
    <p:sldId id="283" r:id="rId24"/>
    <p:sldId id="284" r:id="rId25"/>
    <p:sldId id="326" r:id="rId26"/>
    <p:sldId id="327" r:id="rId27"/>
    <p:sldId id="287" r:id="rId28"/>
    <p:sldId id="288" r:id="rId29"/>
    <p:sldId id="328" r:id="rId30"/>
    <p:sldId id="329" r:id="rId31"/>
    <p:sldId id="291" r:id="rId32"/>
    <p:sldId id="294" r:id="rId33"/>
    <p:sldId id="330" r:id="rId34"/>
    <p:sldId id="331" r:id="rId35"/>
    <p:sldId id="295" r:id="rId36"/>
    <p:sldId id="298" r:id="rId37"/>
    <p:sldId id="332" r:id="rId38"/>
    <p:sldId id="333" r:id="rId39"/>
    <p:sldId id="299" r:id="rId40"/>
    <p:sldId id="302" r:id="rId41"/>
    <p:sldId id="334" r:id="rId42"/>
    <p:sldId id="335" r:id="rId43"/>
    <p:sldId id="303" r:id="rId44"/>
    <p:sldId id="306" r:id="rId45"/>
    <p:sldId id="336" r:id="rId46"/>
    <p:sldId id="337" r:id="rId47"/>
    <p:sldId id="307" r:id="rId48"/>
    <p:sldId id="310" r:id="rId49"/>
    <p:sldId id="338" r:id="rId50"/>
    <p:sldId id="339" r:id="rId51"/>
    <p:sldId id="311" r:id="rId52"/>
    <p:sldId id="314" r:id="rId53"/>
    <p:sldId id="340" r:id="rId54"/>
    <p:sldId id="341" r:id="rId55"/>
    <p:sldId id="315" r:id="rId56"/>
    <p:sldId id="318" r:id="rId5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6020"/>
    <a:srgbClr val="202070"/>
    <a:srgbClr val="296D43"/>
    <a:srgbClr val="C8D2D2"/>
    <a:srgbClr val="E43F35"/>
    <a:srgbClr val="F0F0F0"/>
    <a:srgbClr val="D2D2D2"/>
    <a:srgbClr val="3D36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9" autoAdjust="0"/>
  </p:normalViewPr>
  <p:slideViewPr>
    <p:cSldViewPr>
      <p:cViewPr varScale="1">
        <p:scale>
          <a:sx n="111" d="100"/>
          <a:sy n="111" d="100"/>
        </p:scale>
        <p:origin x="-161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29" d="100"/>
          <a:sy n="129" d="100"/>
        </p:scale>
        <p:origin x="-283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C0C7883-D84B-4C6D-8EC9-BFA18220AA58}" type="datetimeFigureOut">
              <a:rPr lang="en-US" altLang="en-US"/>
              <a:pPr>
                <a:defRPr/>
              </a:pPr>
              <a:t>6/5/2015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6DF191C-7962-4242-88FC-E330DC4BA2DB}" type="slidenum">
              <a:rPr lang="en-US" altLang="en-US"/>
              <a:pPr>
                <a:defRPr/>
              </a:pPr>
              <a:t>‹#›</a:t>
            </a:fld>
            <a:endParaRPr lang="en-US" altLang="en-US"/>
          </a:p>
        </p:txBody>
      </p:sp>
    </p:spTree>
    <p:extLst>
      <p:ext uri="{BB962C8B-B14F-4D97-AF65-F5344CB8AC3E}">
        <p14:creationId xmlns:p14="http://schemas.microsoft.com/office/powerpoint/2010/main" val="23721010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a:t>
            </a:fld>
            <a:endParaRPr lang="en-US" alt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14</a:t>
            </a:fld>
            <a:endParaRPr lang="en-US" altLang="en-US"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16</a:t>
            </a:fld>
            <a:endParaRPr lang="en-US" altLang="en-US"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17</a:t>
            </a:fld>
            <a:endParaRPr lang="en-US" altLang="en-US"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18</a:t>
            </a:fld>
            <a:endParaRPr lang="en-US" altLang="en-US"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20</a:t>
            </a:fld>
            <a:endParaRPr lang="en-US" altLang="en-U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21</a:t>
            </a:fld>
            <a:endParaRPr lang="en-US" altLang="en-US"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22</a:t>
            </a:fld>
            <a:endParaRPr lang="en-US" altLang="en-US"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24</a:t>
            </a:fld>
            <a:endParaRPr lang="en-US" altLang="en-US"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25</a:t>
            </a:fld>
            <a:endParaRPr lang="en-US" altLang="en-US"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26</a:t>
            </a:fld>
            <a:endParaRPr lang="en-US" alt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a:t>
            </a:fld>
            <a:endParaRPr lang="en-US" altLang="en-US"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28</a:t>
            </a:fld>
            <a:endParaRPr lang="en-US" altLang="en-US"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29</a:t>
            </a:fld>
            <a:endParaRPr lang="en-US" altLang="en-US"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30</a:t>
            </a:fld>
            <a:endParaRPr lang="en-US" altLang="en-US" smtClean="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32</a:t>
            </a:fld>
            <a:endParaRPr lang="en-US" altLang="en-US" smtClean="0">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33</a:t>
            </a:fld>
            <a:endParaRPr lang="en-US" altLang="en-US" smtClean="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34</a:t>
            </a:fld>
            <a:endParaRPr lang="en-US" altLang="en-US" smtClean="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36</a:t>
            </a:fld>
            <a:endParaRPr lang="en-US" altLang="en-US" smtClean="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37</a:t>
            </a:fld>
            <a:endParaRPr lang="en-US" altLang="en-US" smtClean="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38</a:t>
            </a:fld>
            <a:endParaRPr lang="en-US" altLang="en-US" smtClean="0">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40</a:t>
            </a:fld>
            <a:endParaRPr lang="en-US" alt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a:t>
            </a:fld>
            <a:endParaRPr lang="en-US" altLang="en-US" smtClean="0">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41</a:t>
            </a:fld>
            <a:endParaRPr lang="en-US" altLang="en-US" smtClean="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42</a:t>
            </a:fld>
            <a:endParaRPr lang="en-US" altLang="en-US" smtClean="0">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44</a:t>
            </a:fld>
            <a:endParaRPr lang="en-US" altLang="en-US" smtClean="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45</a:t>
            </a:fld>
            <a:endParaRPr lang="en-US" altLang="en-US" smtClean="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46</a:t>
            </a:fld>
            <a:endParaRPr lang="en-US" altLang="en-US" smtClean="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48</a:t>
            </a:fld>
            <a:endParaRPr lang="en-US" altLang="en-US" smtClean="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49</a:t>
            </a:fld>
            <a:endParaRPr lang="en-US" altLang="en-US" smtClean="0">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50</a:t>
            </a:fld>
            <a:endParaRPr lang="en-US" altLang="en-US" smtClean="0">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52</a:t>
            </a:fld>
            <a:endParaRPr lang="en-US" altLang="en-US" smtClean="0">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53</a:t>
            </a:fld>
            <a:endParaRPr lang="en-US" alt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6</a:t>
            </a:fld>
            <a:endParaRPr lang="en-US" altLang="en-US" smtClean="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54</a:t>
            </a:fld>
            <a:endParaRPr lang="en-US" altLang="en-US" smtClean="0">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56</a:t>
            </a:fld>
            <a:endParaRPr lang="en-US" alt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7</a:t>
            </a:fld>
            <a:endParaRPr lang="en-US" alt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8</a:t>
            </a:fld>
            <a:endParaRPr lang="en-US" altLang="en-US"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10</a:t>
            </a:fld>
            <a:endParaRPr lang="en-US" alt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12</a:t>
            </a:fld>
            <a:endParaRPr lang="en-US" altLang="en-US"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512C100-0B79-49CF-90FA-AD706FE22474}" type="slidenum">
              <a:rPr lang="en-US" altLang="en-US" smtClean="0">
                <a:latin typeface="Arial" charset="0"/>
              </a:rPr>
              <a:pPr eaLnBrk="1" hangingPunct="1">
                <a:spcBef>
                  <a:spcPct val="0"/>
                </a:spcBef>
              </a:pPr>
              <a:t>13</a:t>
            </a:fld>
            <a:endParaRPr lang="en-U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4"/>
          <p:cNvSpPr txBox="1">
            <a:spLocks noChangeArrowheads="1"/>
          </p:cNvSpPr>
          <p:nvPr userDrawn="1"/>
        </p:nvSpPr>
        <p:spPr bwMode="auto">
          <a:xfrm>
            <a:off x="69850" y="2227263"/>
            <a:ext cx="9147175" cy="922337"/>
          </a:xfrm>
          <a:prstGeom prst="rect">
            <a:avLst/>
          </a:prstGeom>
          <a:noFill/>
          <a:ln>
            <a:noFill/>
          </a:ln>
          <a:effectLst>
            <a:outerShdw dist="35921" dir="2700000" algn="ctr" rotWithShape="0">
              <a:srgbClr val="3D3648"/>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GB" sz="5400" b="1" dirty="0" smtClean="0">
                <a:solidFill>
                  <a:srgbClr val="206020"/>
                </a:solidFill>
              </a:rPr>
              <a:t>PBVS ’15 Poster Spotlights</a:t>
            </a:r>
          </a:p>
        </p:txBody>
      </p:sp>
      <p:sp>
        <p:nvSpPr>
          <p:cNvPr id="4" name="Rectangle 7"/>
          <p:cNvSpPr>
            <a:spLocks noChangeArrowheads="1"/>
          </p:cNvSpPr>
          <p:nvPr userDrawn="1"/>
        </p:nvSpPr>
        <p:spPr bwMode="auto">
          <a:xfrm>
            <a:off x="696913" y="3440113"/>
            <a:ext cx="7775575" cy="3095625"/>
          </a:xfrm>
          <a:prstGeom prst="rect">
            <a:avLst/>
          </a:prstGeom>
          <a:solidFill>
            <a:srgbClr val="20207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lang="en-US" altLang="en-US" smtClean="0"/>
          </a:p>
        </p:txBody>
      </p:sp>
      <p:pic>
        <p:nvPicPr>
          <p:cNvPr id="5" name="Picture 4"/>
          <p:cNvPicPr>
            <a:picLocks noChangeAspect="1" noChangeArrowheads="1"/>
          </p:cNvPicPr>
          <p:nvPr userDrawn="1"/>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6516216" y="111646"/>
            <a:ext cx="2514600" cy="1333500"/>
          </a:xfrm>
          <a:prstGeom prst="rect">
            <a:avLst/>
          </a:prstGeom>
          <a:noFill/>
          <a:ln>
            <a:noFill/>
          </a:ln>
          <a:effectLst>
            <a:glow rad="127000">
              <a:schemeClr val="accent1"/>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6520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C769BF8B-BD18-4053-8C2A-D5B5E59155AF}" type="slidenum">
              <a:rPr lang="en-GB" altLang="en-US"/>
              <a:pPr>
                <a:defRPr/>
              </a:pPr>
              <a:t>‹#›</a:t>
            </a:fld>
            <a:endParaRPr lang="en-GB" altLang="en-US"/>
          </a:p>
        </p:txBody>
      </p:sp>
    </p:spTree>
    <p:extLst>
      <p:ext uri="{BB962C8B-B14F-4D97-AF65-F5344CB8AC3E}">
        <p14:creationId xmlns:p14="http://schemas.microsoft.com/office/powerpoint/2010/main" val="2323086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763"/>
            <a:ext cx="2057400" cy="613092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763"/>
            <a:ext cx="6019800" cy="6130926"/>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AF07E220-8E8C-4ED8-88FB-8E9C4EA3EFB4}" type="slidenum">
              <a:rPr lang="en-GB" altLang="en-US"/>
              <a:pPr>
                <a:defRPr/>
              </a:pPr>
              <a:t>‹#›</a:t>
            </a:fld>
            <a:endParaRPr lang="en-GB" altLang="en-US"/>
          </a:p>
        </p:txBody>
      </p:sp>
    </p:spTree>
    <p:extLst>
      <p:ext uri="{BB962C8B-B14F-4D97-AF65-F5344CB8AC3E}">
        <p14:creationId xmlns:p14="http://schemas.microsoft.com/office/powerpoint/2010/main" val="4095983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251520" y="836712"/>
            <a:ext cx="8640960" cy="5688632"/>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59500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177999DC-7826-436C-A5D8-87D9EBA21B2E}" type="slidenum">
              <a:rPr lang="en-GB" altLang="en-US"/>
              <a:pPr>
                <a:defRPr/>
              </a:pPr>
              <a:t>‹#›</a:t>
            </a:fld>
            <a:endParaRPr lang="en-GB" altLang="en-US"/>
          </a:p>
        </p:txBody>
      </p:sp>
    </p:spTree>
    <p:extLst>
      <p:ext uri="{BB962C8B-B14F-4D97-AF65-F5344CB8AC3E}">
        <p14:creationId xmlns:p14="http://schemas.microsoft.com/office/powerpoint/2010/main" val="1340055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26599DA4-7C4E-40BB-845A-1C36CA22671E}" type="slidenum">
              <a:rPr lang="en-GB" altLang="en-US"/>
              <a:pPr>
                <a:defRPr/>
              </a:pPr>
              <a:t>‹#›</a:t>
            </a:fld>
            <a:endParaRPr lang="en-GB" altLang="en-US"/>
          </a:p>
        </p:txBody>
      </p:sp>
    </p:spTree>
    <p:extLst>
      <p:ext uri="{BB962C8B-B14F-4D97-AF65-F5344CB8AC3E}">
        <p14:creationId xmlns:p14="http://schemas.microsoft.com/office/powerpoint/2010/main" val="581341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618DD02B-9834-4077-A013-2EF19A11CE31}" type="slidenum">
              <a:rPr lang="en-GB" altLang="en-US"/>
              <a:pPr>
                <a:defRPr/>
              </a:pPr>
              <a:t>‹#›</a:t>
            </a:fld>
            <a:endParaRPr lang="en-GB" altLang="en-US"/>
          </a:p>
        </p:txBody>
      </p:sp>
    </p:spTree>
    <p:extLst>
      <p:ext uri="{BB962C8B-B14F-4D97-AF65-F5344CB8AC3E}">
        <p14:creationId xmlns:p14="http://schemas.microsoft.com/office/powerpoint/2010/main" val="359689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D1117020-91A1-4554-B866-09A294D5F3ED}" type="slidenum">
              <a:rPr lang="en-GB" altLang="en-US"/>
              <a:pPr>
                <a:defRPr/>
              </a:pPr>
              <a:t>‹#›</a:t>
            </a:fld>
            <a:endParaRPr lang="en-GB" altLang="en-US"/>
          </a:p>
        </p:txBody>
      </p:sp>
    </p:spTree>
    <p:extLst>
      <p:ext uri="{BB962C8B-B14F-4D97-AF65-F5344CB8AC3E}">
        <p14:creationId xmlns:p14="http://schemas.microsoft.com/office/powerpoint/2010/main" val="3063949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6636D40C-0E83-4EFC-9E15-1BF5101BA61A}" type="slidenum">
              <a:rPr lang="en-GB" altLang="en-US"/>
              <a:pPr>
                <a:defRPr/>
              </a:pPr>
              <a:t>‹#›</a:t>
            </a:fld>
            <a:endParaRPr lang="en-GB" altLang="en-US"/>
          </a:p>
        </p:txBody>
      </p:sp>
    </p:spTree>
    <p:extLst>
      <p:ext uri="{BB962C8B-B14F-4D97-AF65-F5344CB8AC3E}">
        <p14:creationId xmlns:p14="http://schemas.microsoft.com/office/powerpoint/2010/main" val="2501466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6074BAD0-57ED-45EC-9ECA-23F896C2CF30}" type="slidenum">
              <a:rPr lang="en-GB" altLang="en-US"/>
              <a:pPr>
                <a:defRPr/>
              </a:pPr>
              <a:t>‹#›</a:t>
            </a:fld>
            <a:endParaRPr lang="en-GB" altLang="en-US"/>
          </a:p>
        </p:txBody>
      </p:sp>
    </p:spTree>
    <p:extLst>
      <p:ext uri="{BB962C8B-B14F-4D97-AF65-F5344CB8AC3E}">
        <p14:creationId xmlns:p14="http://schemas.microsoft.com/office/powerpoint/2010/main" val="3718240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8172450" y="0"/>
            <a:ext cx="97155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754A2089-8C5C-488D-B794-42BA72A414ED}" type="slidenum">
              <a:rPr lang="en-GB" altLang="en-US"/>
              <a:pPr>
                <a:defRPr/>
              </a:pPr>
              <a:t>‹#›</a:t>
            </a:fld>
            <a:endParaRPr lang="en-GB" altLang="en-US"/>
          </a:p>
        </p:txBody>
      </p:sp>
    </p:spTree>
    <p:extLst>
      <p:ext uri="{BB962C8B-B14F-4D97-AF65-F5344CB8AC3E}">
        <p14:creationId xmlns:p14="http://schemas.microsoft.com/office/powerpoint/2010/main" val="366603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pic>
        <p:nvPicPr>
          <p:cNvPr id="1026" name="Picture 10" descr="mt_hood.png"/>
          <p:cNvPicPr>
            <a:picLocks noChangeAspect="1"/>
          </p:cNvPicPr>
          <p:nvPr userDrawn="1"/>
        </p:nvPicPr>
        <p:blipFill>
          <a:blip r:embed="rId13">
            <a:extLst>
              <a:ext uri="{28A0092B-C50C-407E-A947-70E740481C1C}">
                <a14:useLocalDpi xmlns:a14="http://schemas.microsoft.com/office/drawing/2010/main" val="0"/>
              </a:ext>
            </a:extLst>
          </a:blip>
          <a:srcRect r="86125"/>
          <a:stretch>
            <a:fillRect/>
          </a:stretch>
        </p:blipFill>
        <p:spPr bwMode="auto">
          <a:xfrm>
            <a:off x="-6350" y="20638"/>
            <a:ext cx="91503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2"/>
          <p:cNvSpPr>
            <a:spLocks noGrp="1" noChangeArrowheads="1"/>
          </p:cNvSpPr>
          <p:nvPr>
            <p:ph type="title"/>
          </p:nvPr>
        </p:nvSpPr>
        <p:spPr bwMode="auto">
          <a:xfrm>
            <a:off x="1403350" y="20638"/>
            <a:ext cx="64817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Paper Title</a:t>
            </a:r>
          </a:p>
        </p:txBody>
      </p:sp>
      <p:cxnSp>
        <p:nvCxnSpPr>
          <p:cNvPr id="13" name="Straight Connector 12"/>
          <p:cNvCxnSpPr/>
          <p:nvPr userDrawn="1"/>
        </p:nvCxnSpPr>
        <p:spPr>
          <a:xfrm>
            <a:off x="107950" y="620713"/>
            <a:ext cx="8928100" cy="0"/>
          </a:xfrm>
          <a:prstGeom prst="line">
            <a:avLst/>
          </a:prstGeom>
          <a:ln w="38100">
            <a:solidFill>
              <a:srgbClr val="206020"/>
            </a:solidFill>
          </a:ln>
        </p:spPr>
        <p:style>
          <a:lnRef idx="1">
            <a:schemeClr val="accent1"/>
          </a:lnRef>
          <a:fillRef idx="0">
            <a:schemeClr val="accent1"/>
          </a:fillRef>
          <a:effectRef idx="0">
            <a:schemeClr val="accent1"/>
          </a:effectRef>
          <a:fontRef idx="minor">
            <a:schemeClr val="tx1"/>
          </a:fontRef>
        </p:style>
      </p:cxnSp>
      <p:pic>
        <p:nvPicPr>
          <p:cNvPr id="7" name="Picture 5"/>
          <p:cNvPicPr>
            <a:picLocks noChangeAspect="1" noChangeArrowheads="1"/>
          </p:cNvPicPr>
          <p:nvPr userDrawn="1"/>
        </p:nvPicPr>
        <p:blipFill>
          <a:blip r:embed="rId14"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8168656" y="55325"/>
            <a:ext cx="939848" cy="498404"/>
          </a:xfrm>
          <a:prstGeom prst="rect">
            <a:avLst/>
          </a:prstGeom>
          <a:noFill/>
          <a:ln>
            <a:noFill/>
          </a:ln>
          <a:effectLst>
            <a:glow rad="127000">
              <a:schemeClr val="accent1"/>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88" r:id="rId1"/>
    <p:sldLayoutId id="2147483787"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iming>
    <p:tnLst>
      <p:par>
        <p:cTn id="1" dur="indefinite" restart="never" nodeType="tmRoot"/>
      </p:par>
    </p:tnLst>
  </p:timing>
  <p:txStyles>
    <p:titleStyle>
      <a:lvl1pPr algn="ctr" rtl="0" eaLnBrk="0" fontAlgn="base" hangingPunct="0">
        <a:spcBef>
          <a:spcPct val="0"/>
        </a:spcBef>
        <a:spcAft>
          <a:spcPct val="0"/>
        </a:spcAft>
        <a:defRPr sz="2700" b="1">
          <a:solidFill>
            <a:srgbClr val="202070"/>
          </a:solidFill>
          <a:latin typeface="+mj-lt"/>
          <a:ea typeface="+mj-ea"/>
          <a:cs typeface="+mj-cs"/>
        </a:defRPr>
      </a:lvl1pPr>
      <a:lvl2pPr algn="ctr" rtl="0" eaLnBrk="0" fontAlgn="base" hangingPunct="0">
        <a:spcBef>
          <a:spcPct val="0"/>
        </a:spcBef>
        <a:spcAft>
          <a:spcPct val="0"/>
        </a:spcAft>
        <a:defRPr sz="2700" b="1">
          <a:solidFill>
            <a:srgbClr val="202070"/>
          </a:solidFill>
          <a:latin typeface="Arial" charset="0"/>
          <a:cs typeface="Arial" charset="0"/>
        </a:defRPr>
      </a:lvl2pPr>
      <a:lvl3pPr algn="ctr" rtl="0" eaLnBrk="0" fontAlgn="base" hangingPunct="0">
        <a:spcBef>
          <a:spcPct val="0"/>
        </a:spcBef>
        <a:spcAft>
          <a:spcPct val="0"/>
        </a:spcAft>
        <a:defRPr sz="2700" b="1">
          <a:solidFill>
            <a:srgbClr val="202070"/>
          </a:solidFill>
          <a:latin typeface="Arial" charset="0"/>
          <a:cs typeface="Arial" charset="0"/>
        </a:defRPr>
      </a:lvl3pPr>
      <a:lvl4pPr algn="ctr" rtl="0" eaLnBrk="0" fontAlgn="base" hangingPunct="0">
        <a:spcBef>
          <a:spcPct val="0"/>
        </a:spcBef>
        <a:spcAft>
          <a:spcPct val="0"/>
        </a:spcAft>
        <a:defRPr sz="2700" b="1">
          <a:solidFill>
            <a:srgbClr val="202070"/>
          </a:solidFill>
          <a:latin typeface="Arial" charset="0"/>
          <a:cs typeface="Arial" charset="0"/>
        </a:defRPr>
      </a:lvl4pPr>
      <a:lvl5pPr algn="ctr" rtl="0" eaLnBrk="0" fontAlgn="base" hangingPunct="0">
        <a:spcBef>
          <a:spcPct val="0"/>
        </a:spcBef>
        <a:spcAft>
          <a:spcPct val="0"/>
        </a:spcAft>
        <a:defRPr sz="2700" b="1">
          <a:solidFill>
            <a:srgbClr val="202070"/>
          </a:solidFill>
          <a:latin typeface="Arial" charset="0"/>
          <a:cs typeface="Arial" charset="0"/>
        </a:defRPr>
      </a:lvl5pPr>
      <a:lvl6pPr marL="457200" algn="ctr" rtl="0" fontAlgn="base">
        <a:spcBef>
          <a:spcPct val="0"/>
        </a:spcBef>
        <a:spcAft>
          <a:spcPct val="0"/>
        </a:spcAft>
        <a:defRPr sz="2700" b="1">
          <a:solidFill>
            <a:schemeClr val="tx2"/>
          </a:solidFill>
          <a:latin typeface="Arial" charset="0"/>
          <a:cs typeface="Arial" charset="0"/>
        </a:defRPr>
      </a:lvl6pPr>
      <a:lvl7pPr marL="914400" algn="ctr" rtl="0" fontAlgn="base">
        <a:spcBef>
          <a:spcPct val="0"/>
        </a:spcBef>
        <a:spcAft>
          <a:spcPct val="0"/>
        </a:spcAft>
        <a:defRPr sz="2700" b="1">
          <a:solidFill>
            <a:schemeClr val="tx2"/>
          </a:solidFill>
          <a:latin typeface="Arial" charset="0"/>
          <a:cs typeface="Arial" charset="0"/>
        </a:defRPr>
      </a:lvl7pPr>
      <a:lvl8pPr marL="1371600" algn="ctr" rtl="0" fontAlgn="base">
        <a:spcBef>
          <a:spcPct val="0"/>
        </a:spcBef>
        <a:spcAft>
          <a:spcPct val="0"/>
        </a:spcAft>
        <a:defRPr sz="2700" b="1">
          <a:solidFill>
            <a:schemeClr val="tx2"/>
          </a:solidFill>
          <a:latin typeface="Arial" charset="0"/>
          <a:cs typeface="Arial" charset="0"/>
        </a:defRPr>
      </a:lvl8pPr>
      <a:lvl9pPr marL="1828800" algn="ctr" rtl="0" fontAlgn="base">
        <a:spcBef>
          <a:spcPct val="0"/>
        </a:spcBef>
        <a:spcAft>
          <a:spcPct val="0"/>
        </a:spcAft>
        <a:defRPr sz="2700" b="1">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4.emf"/><Relationship Id="rId4" Type="http://schemas.openxmlformats.org/officeDocument/2006/relationships/image" Target="../media/image3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47.tiff"/><Relationship Id="rId3" Type="http://schemas.microsoft.com/office/2007/relationships/media" Target="../media/media2.avi"/><Relationship Id="rId7" Type="http://schemas.openxmlformats.org/officeDocument/2006/relationships/image" Target="../media/image46.pn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video" Target="../media/media2.avi"/><Relationship Id="rId9"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wmf"/><Relationship Id="rId4" Type="http://schemas.openxmlformats.org/officeDocument/2006/relationships/image" Target="../media/image64.wmf"/></Relationships>
</file>

<file path=ppt/slides/_rels/slide2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94.gif"/><Relationship Id="rId3" Type="http://schemas.openxmlformats.org/officeDocument/2006/relationships/image" Target="../media/image89.png"/><Relationship Id="rId7" Type="http://schemas.openxmlformats.org/officeDocument/2006/relationships/image" Target="../media/image93.gi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92.png"/><Relationship Id="rId11" Type="http://schemas.openxmlformats.org/officeDocument/2006/relationships/image" Target="../media/image97.gif"/><Relationship Id="rId5" Type="http://schemas.openxmlformats.org/officeDocument/2006/relationships/image" Target="../media/image91.png"/><Relationship Id="rId10" Type="http://schemas.openxmlformats.org/officeDocument/2006/relationships/image" Target="../media/image96.gif"/><Relationship Id="rId4" Type="http://schemas.openxmlformats.org/officeDocument/2006/relationships/image" Target="../media/image90.png"/><Relationship Id="rId9" Type="http://schemas.openxmlformats.org/officeDocument/2006/relationships/image" Target="../media/image95.png"/></Relationships>
</file>

<file path=ppt/slides/_rels/slide3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4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07.png"/><Relationship Id="rId4" Type="http://schemas.openxmlformats.org/officeDocument/2006/relationships/image" Target="../media/image106.png"/></Relationships>
</file>

<file path=ppt/slides/_rels/slide45.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4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14.png"/><Relationship Id="rId7" Type="http://schemas.openxmlformats.org/officeDocument/2006/relationships/image" Target="../media/image117.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16.png"/><Relationship Id="rId5" Type="http://schemas.microsoft.com/office/2007/relationships/hdphoto" Target="../media/hdphoto1.wdp"/><Relationship Id="rId4" Type="http://schemas.openxmlformats.org/officeDocument/2006/relationships/image" Target="../media/image115.png"/><Relationship Id="rId9" Type="http://schemas.openxmlformats.org/officeDocument/2006/relationships/image" Target="../media/image118.emf"/></Relationships>
</file>

<file path=ppt/slides/_rels/slide4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2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125.emf"/><Relationship Id="rId4" Type="http://schemas.openxmlformats.org/officeDocument/2006/relationships/image" Target="../media/image124.png"/></Relationships>
</file>

<file path=ppt/slides/_rels/slide53.xml.rels><?xml version="1.0" encoding="UTF-8" standalone="yes"?>
<Relationships xmlns="http://schemas.openxmlformats.org/package/2006/relationships"><Relationship Id="rId3" Type="http://schemas.openxmlformats.org/officeDocument/2006/relationships/image" Target="../media/image117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28.tif"/><Relationship Id="rId5" Type="http://schemas.openxmlformats.org/officeDocument/2006/relationships/image" Target="../media/image127.tif"/><Relationship Id="rId4" Type="http://schemas.openxmlformats.org/officeDocument/2006/relationships/image" Target="../media/image118.png"/></Relationships>
</file>

<file path=ppt/slides/_rels/slide54.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31.tiff"/><Relationship Id="rId4" Type="http://schemas.openxmlformats.org/officeDocument/2006/relationships/image" Target="../media/image130.ti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8" Type="http://schemas.openxmlformats.org/officeDocument/2006/relationships/image" Target="../media/image137.jpeg"/><Relationship Id="rId13" Type="http://schemas.openxmlformats.org/officeDocument/2006/relationships/image" Target="../media/image142.jpeg"/><Relationship Id="rId18" Type="http://schemas.openxmlformats.org/officeDocument/2006/relationships/image" Target="../media/image147.jpeg"/><Relationship Id="rId3" Type="http://schemas.openxmlformats.org/officeDocument/2006/relationships/image" Target="../media/image132.jpeg"/><Relationship Id="rId21" Type="http://schemas.openxmlformats.org/officeDocument/2006/relationships/image" Target="../media/image150.jpeg"/><Relationship Id="rId7" Type="http://schemas.openxmlformats.org/officeDocument/2006/relationships/image" Target="../media/image136.jpeg"/><Relationship Id="rId12" Type="http://schemas.openxmlformats.org/officeDocument/2006/relationships/image" Target="../media/image141.jpeg"/><Relationship Id="rId17" Type="http://schemas.openxmlformats.org/officeDocument/2006/relationships/image" Target="../media/image146.jpeg"/><Relationship Id="rId2" Type="http://schemas.openxmlformats.org/officeDocument/2006/relationships/notesSlide" Target="../notesSlides/notesSlide41.xml"/><Relationship Id="rId16" Type="http://schemas.openxmlformats.org/officeDocument/2006/relationships/image" Target="../media/image145.jpeg"/><Relationship Id="rId20" Type="http://schemas.openxmlformats.org/officeDocument/2006/relationships/image" Target="../media/image149.jpeg"/><Relationship Id="rId1" Type="http://schemas.openxmlformats.org/officeDocument/2006/relationships/slideLayout" Target="../slideLayouts/slideLayout2.xml"/><Relationship Id="rId6" Type="http://schemas.openxmlformats.org/officeDocument/2006/relationships/image" Target="../media/image135.jpeg"/><Relationship Id="rId11" Type="http://schemas.openxmlformats.org/officeDocument/2006/relationships/image" Target="../media/image140.jpeg"/><Relationship Id="rId5" Type="http://schemas.openxmlformats.org/officeDocument/2006/relationships/image" Target="../media/image134.jpeg"/><Relationship Id="rId15" Type="http://schemas.openxmlformats.org/officeDocument/2006/relationships/image" Target="../media/image144.jpeg"/><Relationship Id="rId10" Type="http://schemas.openxmlformats.org/officeDocument/2006/relationships/image" Target="../media/image139.jpeg"/><Relationship Id="rId19" Type="http://schemas.openxmlformats.org/officeDocument/2006/relationships/image" Target="../media/image148.jpeg"/><Relationship Id="rId4" Type="http://schemas.openxmlformats.org/officeDocument/2006/relationships/image" Target="../media/image133.jpeg"/><Relationship Id="rId9" Type="http://schemas.openxmlformats.org/officeDocument/2006/relationships/image" Target="../media/image138.jpeg"/><Relationship Id="rId14" Type="http://schemas.openxmlformats.org/officeDocument/2006/relationships/image" Target="../media/image143.jpeg"/><Relationship Id="rId22" Type="http://schemas.openxmlformats.org/officeDocument/2006/relationships/image" Target="../media/image151.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buClrTx/>
              <a:buFontTx/>
              <a:buNone/>
            </a:pPr>
            <a:r>
              <a:rPr lang="fr-FR" altLang="en-US" sz="3200" b="1" dirty="0" smtClean="0">
                <a:solidFill>
                  <a:srgbClr val="FFFFFF"/>
                </a:solidFill>
              </a:rPr>
              <a:t>Online Multimodal </a:t>
            </a:r>
            <a:r>
              <a:rPr lang="fr-FR" altLang="en-US" sz="3200" b="1" dirty="0" err="1" smtClean="0">
                <a:solidFill>
                  <a:srgbClr val="FFFFFF"/>
                </a:solidFill>
              </a:rPr>
              <a:t>Video</a:t>
            </a:r>
            <a:r>
              <a:rPr lang="fr-FR" altLang="en-US" sz="3200" b="1" dirty="0" smtClean="0">
                <a:solidFill>
                  <a:srgbClr val="FFFFFF"/>
                </a:solidFill>
              </a:rPr>
              <a:t> Registration </a:t>
            </a:r>
            <a:r>
              <a:rPr lang="fr-FR" altLang="en-US" sz="3200" b="1" dirty="0" err="1" smtClean="0">
                <a:solidFill>
                  <a:srgbClr val="FFFFFF"/>
                </a:solidFill>
              </a:rPr>
              <a:t>Based</a:t>
            </a:r>
            <a:r>
              <a:rPr lang="fr-FR" altLang="en-US" sz="3200" b="1" dirty="0" smtClean="0">
                <a:solidFill>
                  <a:srgbClr val="FFFFFF"/>
                </a:solidFill>
              </a:rPr>
              <a:t> on Shape </a:t>
            </a:r>
            <a:r>
              <a:rPr lang="fr-FR" altLang="en-US" sz="3200" b="1" dirty="0" err="1" smtClean="0">
                <a:solidFill>
                  <a:srgbClr val="FFFFFF"/>
                </a:solidFill>
              </a:rPr>
              <a:t>Matching</a:t>
            </a:r>
            <a:endParaRPr lang="fr-FR" altLang="en-US" sz="3200" b="1" dirty="0" smtClean="0">
              <a:solidFill>
                <a:srgbClr val="FFFFFF"/>
              </a:solidFill>
            </a:endParaRPr>
          </a:p>
          <a:p>
            <a:pPr algn="ctr" eaLnBrk="1" hangingPunct="1">
              <a:buClrTx/>
              <a:buFontTx/>
              <a:buNone/>
            </a:pPr>
            <a:endParaRPr lang="fr-FR" altLang="en-US" sz="3200" b="1" dirty="0" smtClean="0">
              <a:solidFill>
                <a:srgbClr val="FFFFFF"/>
              </a:solidFill>
            </a:endParaRPr>
          </a:p>
          <a:p>
            <a:pPr algn="ctr" eaLnBrk="1" hangingPunct="1">
              <a:buClrTx/>
              <a:buFontTx/>
              <a:buNone/>
            </a:pPr>
            <a:r>
              <a:rPr lang="fr-FR" altLang="en-US" sz="2400" b="1" i="1" u="sng" dirty="0" smtClean="0">
                <a:solidFill>
                  <a:srgbClr val="FFFFFF"/>
                </a:solidFill>
              </a:rPr>
              <a:t>Pierre-Luc St-Charles</a:t>
            </a:r>
            <a:r>
              <a:rPr lang="fr-FR" altLang="en-US" sz="2400" b="1" i="1" baseline="30000" dirty="0" smtClean="0">
                <a:solidFill>
                  <a:srgbClr val="FFFFFF"/>
                </a:solidFill>
              </a:rPr>
              <a:t>1</a:t>
            </a:r>
            <a:r>
              <a:rPr lang="fr-FR" altLang="en-US" sz="2400" b="1" i="1" dirty="0" smtClean="0">
                <a:solidFill>
                  <a:srgbClr val="FFFFFF"/>
                </a:solidFill>
              </a:rPr>
              <a:t>, Guillaume-Alexandre Bilodeau</a:t>
            </a:r>
            <a:r>
              <a:rPr lang="fr-FR" altLang="en-US" sz="2400" b="1" i="1" baseline="30000" dirty="0" smtClean="0">
                <a:solidFill>
                  <a:srgbClr val="FFFFFF"/>
                </a:solidFill>
              </a:rPr>
              <a:t>1</a:t>
            </a:r>
            <a:r>
              <a:rPr lang="fr-FR" altLang="en-US" sz="2400" b="1" i="1" dirty="0" smtClean="0">
                <a:solidFill>
                  <a:srgbClr val="FFFFFF"/>
                </a:solidFill>
              </a:rPr>
              <a:t>, Robert Bergevin</a:t>
            </a:r>
            <a:r>
              <a:rPr lang="fr-FR" altLang="en-US" sz="2400" b="1" i="1" baseline="30000" dirty="0" smtClean="0">
                <a:solidFill>
                  <a:srgbClr val="FFFFFF"/>
                </a:solidFill>
              </a:rPr>
              <a:t>2</a:t>
            </a:r>
          </a:p>
          <a:p>
            <a:pPr algn="ctr" eaLnBrk="1" hangingPunct="1">
              <a:buClrTx/>
              <a:buFontTx/>
              <a:buNone/>
            </a:pPr>
            <a:endParaRPr lang="fr-FR" altLang="en-US" sz="2400" b="1" i="1" dirty="0" smtClean="0">
              <a:solidFill>
                <a:srgbClr val="FFFFFF"/>
              </a:solidFill>
            </a:endParaRPr>
          </a:p>
          <a:p>
            <a:pPr algn="ctr" eaLnBrk="1" hangingPunct="1">
              <a:buClrTx/>
              <a:buFontTx/>
              <a:buNone/>
            </a:pPr>
            <a:r>
              <a:rPr lang="fr-FR" altLang="en-US" sz="2400" i="1" baseline="30000" dirty="0" smtClean="0">
                <a:solidFill>
                  <a:srgbClr val="FFFFFF"/>
                </a:solidFill>
              </a:rPr>
              <a:t>1</a:t>
            </a:r>
            <a:r>
              <a:rPr lang="fr-FR" altLang="en-US" sz="2400" i="1" dirty="0" smtClean="0">
                <a:solidFill>
                  <a:srgbClr val="FFFFFF"/>
                </a:solidFill>
              </a:rPr>
              <a:t>Polytechnique Montréal,   </a:t>
            </a:r>
            <a:r>
              <a:rPr lang="fr-FR" altLang="en-US" sz="2400" i="1" baseline="30000" dirty="0" smtClean="0">
                <a:solidFill>
                  <a:srgbClr val="FFFFFF"/>
                </a:solidFill>
              </a:rPr>
              <a:t>2</a:t>
            </a:r>
            <a:r>
              <a:rPr lang="fr-FR" altLang="en-US" sz="2400" i="1" dirty="0" smtClean="0">
                <a:solidFill>
                  <a:srgbClr val="FFFFFF"/>
                </a:solidFill>
              </a:rPr>
              <a:t>Université Laval</a:t>
            </a:r>
            <a:endParaRPr lang="fr-FR" altLang="en-US" sz="2400" i="1" dirty="0">
              <a:solidFill>
                <a:srgbClr val="FFFFFF"/>
              </a:solidFill>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#1</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GB" altLang="en-US" sz="1800" dirty="0">
                <a:solidFill>
                  <a:schemeClr val="tx1"/>
                </a:solidFill>
              </a:rPr>
              <a:t>A Model-Based Approach to Finding Tracks in SAR CCD Images</a:t>
            </a:r>
          </a:p>
        </p:txBody>
      </p:sp>
      <p:graphicFrame>
        <p:nvGraphicFramePr>
          <p:cNvPr id="4" name="Table 3"/>
          <p:cNvGraphicFramePr>
            <a:graphicFrameLocks noGrp="1"/>
          </p:cNvGraphicFramePr>
          <p:nvPr/>
        </p:nvGraphicFramePr>
        <p:xfrm>
          <a:off x="34925" y="692150"/>
          <a:ext cx="9074150" cy="3475038"/>
        </p:xfrm>
        <a:graphic>
          <a:graphicData uri="http://schemas.openxmlformats.org/drawingml/2006/table">
            <a:tbl>
              <a:tblPr/>
              <a:tblGrid>
                <a:gridCol w="3013075"/>
                <a:gridCol w="3011488"/>
                <a:gridCol w="3049587"/>
              </a:tblGrid>
              <a:tr h="3475038">
                <a:tc>
                  <a:txBody>
                    <a:bodyPr/>
                    <a:lstStyle>
                      <a:lvl1pPr eaLnBrk="0" hangingPunct="0">
                        <a:spcBef>
                          <a:spcPct val="20000"/>
                        </a:spcBef>
                        <a:defRPr sz="2800">
                          <a:solidFill>
                            <a:schemeClr val="tx1"/>
                          </a:solidFill>
                          <a:latin typeface="Arial" charset="0"/>
                          <a:cs typeface="Arial" charset="0"/>
                        </a:defRPr>
                      </a:lvl1pPr>
                      <a:lvl2pPr marL="742950" indent="-285750" eaLnBrk="0" hangingPunct="0">
                        <a:spcBef>
                          <a:spcPct val="20000"/>
                        </a:spcBef>
                        <a:defRPr sz="2400">
                          <a:solidFill>
                            <a:schemeClr val="tx1"/>
                          </a:solidFill>
                          <a:latin typeface="Arial" charset="0"/>
                          <a:cs typeface="Arial" charset="0"/>
                        </a:defRPr>
                      </a:lvl2pPr>
                      <a:lvl3pPr marL="1143000" indent="-228600" eaLnBrk="0" hangingPunct="0">
                        <a:spcBef>
                          <a:spcPct val="20000"/>
                        </a:spcBef>
                        <a:defRPr sz="2000">
                          <a:solidFill>
                            <a:schemeClr val="tx1"/>
                          </a:solidFill>
                          <a:latin typeface="Arial" charset="0"/>
                          <a:cs typeface="Arial" charset="0"/>
                        </a:defRPr>
                      </a:lvl3pPr>
                      <a:lvl4pPr marL="1600200" indent="-228600" eaLnBrk="0" hangingPunct="0">
                        <a:spcBef>
                          <a:spcPct val="20000"/>
                        </a:spcBef>
                        <a:defRPr>
                          <a:solidFill>
                            <a:schemeClr val="tx1"/>
                          </a:solidFill>
                          <a:latin typeface="Arial" charset="0"/>
                          <a:cs typeface="Arial" charset="0"/>
                        </a:defRPr>
                      </a:lvl4pPr>
                      <a:lvl5pPr marL="2057400" indent="-228600" eaLnBrk="0" hangingPunct="0">
                        <a:spcBef>
                          <a:spcPct val="20000"/>
                        </a:spcBef>
                        <a:defRPr>
                          <a:solidFill>
                            <a:schemeClr val="tx1"/>
                          </a:solidFill>
                          <a:latin typeface="Arial" charset="0"/>
                          <a:cs typeface="Arial" charset="0"/>
                        </a:defRPr>
                      </a:lvl5pPr>
                      <a:lvl6pPr marL="2514600" indent="-228600" eaLnBrk="0" fontAlgn="base" hangingPunct="0">
                        <a:spcBef>
                          <a:spcPct val="20000"/>
                        </a:spcBef>
                        <a:spcAft>
                          <a:spcPct val="0"/>
                        </a:spcAft>
                        <a:defRPr>
                          <a:solidFill>
                            <a:schemeClr val="tx1"/>
                          </a:solidFill>
                          <a:latin typeface="Arial" charset="0"/>
                          <a:cs typeface="Arial" charset="0"/>
                        </a:defRPr>
                      </a:lvl6pPr>
                      <a:lvl7pPr marL="2971800" indent="-228600" eaLnBrk="0" fontAlgn="base" hangingPunct="0">
                        <a:spcBef>
                          <a:spcPct val="20000"/>
                        </a:spcBef>
                        <a:spcAft>
                          <a:spcPct val="0"/>
                        </a:spcAft>
                        <a:defRPr>
                          <a:solidFill>
                            <a:schemeClr val="tx1"/>
                          </a:solidFill>
                          <a:latin typeface="Arial" charset="0"/>
                          <a:cs typeface="Arial" charset="0"/>
                        </a:defRPr>
                      </a:lvl7pPr>
                      <a:lvl8pPr marL="3429000" indent="-228600" eaLnBrk="0" fontAlgn="base" hangingPunct="0">
                        <a:spcBef>
                          <a:spcPct val="20000"/>
                        </a:spcBef>
                        <a:spcAft>
                          <a:spcPct val="0"/>
                        </a:spcAft>
                        <a:defRPr>
                          <a:solidFill>
                            <a:schemeClr val="tx1"/>
                          </a:solidFill>
                          <a:latin typeface="Arial" charset="0"/>
                          <a:cs typeface="Arial" charset="0"/>
                        </a:defRPr>
                      </a:lvl8pPr>
                      <a:lvl9pPr marL="3886200" indent="-228600" eaLnBrk="0" fontAlgn="base" hangingPunct="0">
                        <a:spcBef>
                          <a:spcPct val="20000"/>
                        </a:spcBef>
                        <a:spcAft>
                          <a:spcPct val="0"/>
                        </a:spcAft>
                        <a:defRPr>
                          <a:solidFill>
                            <a:schemeClr val="tx1"/>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chemeClr val="tx1"/>
                          </a:solidFill>
                          <a:effectLst/>
                          <a:latin typeface="Arial" charset="0"/>
                          <a:cs typeface="Arial" charset="0"/>
                        </a:rPr>
                        <a:t>SAR CCD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Synthetic aperture radar (SAR) provides all-weather, day or night imagery</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n-US" altLang="en-US" sz="14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Coherent change detection (CCD) imagery is produced by registering two SAR images of the same scene</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n-US" altLang="en-US" sz="14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CCD imagery can be used to detect minute scene changes, such as vehicle tracks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smtClean="0">
                        <a:ln>
                          <a:noFill/>
                        </a:ln>
                        <a:solidFill>
                          <a:schemeClr val="tx1"/>
                        </a:solidFill>
                        <a:effectLst/>
                        <a:latin typeface="Arial" charset="0"/>
                        <a:cs typeface="Arial" charset="0"/>
                      </a:endParaRPr>
                    </a:p>
                  </a:txBody>
                  <a:tcPr marL="91452" marR="91452"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sz="2800">
                          <a:solidFill>
                            <a:schemeClr val="tx1"/>
                          </a:solidFill>
                          <a:latin typeface="Arial" charset="0"/>
                          <a:cs typeface="Arial" charset="0"/>
                        </a:defRPr>
                      </a:lvl1pPr>
                      <a:lvl2pPr marL="742950" indent="-285750" eaLnBrk="0" hangingPunct="0">
                        <a:spcBef>
                          <a:spcPct val="20000"/>
                        </a:spcBef>
                        <a:defRPr sz="2400">
                          <a:solidFill>
                            <a:schemeClr val="tx1"/>
                          </a:solidFill>
                          <a:latin typeface="Arial" charset="0"/>
                          <a:cs typeface="Arial" charset="0"/>
                        </a:defRPr>
                      </a:lvl2pPr>
                      <a:lvl3pPr marL="1143000" indent="-228600" eaLnBrk="0" hangingPunct="0">
                        <a:spcBef>
                          <a:spcPct val="20000"/>
                        </a:spcBef>
                        <a:defRPr sz="2000">
                          <a:solidFill>
                            <a:schemeClr val="tx1"/>
                          </a:solidFill>
                          <a:latin typeface="Arial" charset="0"/>
                          <a:cs typeface="Arial" charset="0"/>
                        </a:defRPr>
                      </a:lvl3pPr>
                      <a:lvl4pPr marL="1600200" indent="-228600" eaLnBrk="0" hangingPunct="0">
                        <a:spcBef>
                          <a:spcPct val="20000"/>
                        </a:spcBef>
                        <a:defRPr>
                          <a:solidFill>
                            <a:schemeClr val="tx1"/>
                          </a:solidFill>
                          <a:latin typeface="Arial" charset="0"/>
                          <a:cs typeface="Arial" charset="0"/>
                        </a:defRPr>
                      </a:lvl4pPr>
                      <a:lvl5pPr marL="2057400" indent="-228600" eaLnBrk="0" hangingPunct="0">
                        <a:spcBef>
                          <a:spcPct val="20000"/>
                        </a:spcBef>
                        <a:defRPr>
                          <a:solidFill>
                            <a:schemeClr val="tx1"/>
                          </a:solidFill>
                          <a:latin typeface="Arial" charset="0"/>
                          <a:cs typeface="Arial" charset="0"/>
                        </a:defRPr>
                      </a:lvl5pPr>
                      <a:lvl6pPr marL="2514600" indent="-228600" eaLnBrk="0" fontAlgn="base" hangingPunct="0">
                        <a:spcBef>
                          <a:spcPct val="20000"/>
                        </a:spcBef>
                        <a:spcAft>
                          <a:spcPct val="0"/>
                        </a:spcAft>
                        <a:defRPr>
                          <a:solidFill>
                            <a:schemeClr val="tx1"/>
                          </a:solidFill>
                          <a:latin typeface="Arial" charset="0"/>
                          <a:cs typeface="Arial" charset="0"/>
                        </a:defRPr>
                      </a:lvl6pPr>
                      <a:lvl7pPr marL="2971800" indent="-228600" eaLnBrk="0" fontAlgn="base" hangingPunct="0">
                        <a:spcBef>
                          <a:spcPct val="20000"/>
                        </a:spcBef>
                        <a:spcAft>
                          <a:spcPct val="0"/>
                        </a:spcAft>
                        <a:defRPr>
                          <a:solidFill>
                            <a:schemeClr val="tx1"/>
                          </a:solidFill>
                          <a:latin typeface="Arial" charset="0"/>
                          <a:cs typeface="Arial" charset="0"/>
                        </a:defRPr>
                      </a:lvl7pPr>
                      <a:lvl8pPr marL="3429000" indent="-228600" eaLnBrk="0" fontAlgn="base" hangingPunct="0">
                        <a:spcBef>
                          <a:spcPct val="20000"/>
                        </a:spcBef>
                        <a:spcAft>
                          <a:spcPct val="0"/>
                        </a:spcAft>
                        <a:defRPr>
                          <a:solidFill>
                            <a:schemeClr val="tx1"/>
                          </a:solidFill>
                          <a:latin typeface="Arial" charset="0"/>
                          <a:cs typeface="Arial" charset="0"/>
                        </a:defRPr>
                      </a:lvl8pPr>
                      <a:lvl9pPr marL="3886200" indent="-228600" eaLnBrk="0" fontAlgn="base" hangingPunct="0">
                        <a:spcBef>
                          <a:spcPct val="20000"/>
                        </a:spcBef>
                        <a:spcAft>
                          <a:spcPct val="0"/>
                        </a:spcAft>
                        <a:defRPr>
                          <a:solidFill>
                            <a:schemeClr val="tx1"/>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chemeClr val="tx1"/>
                          </a:solidFill>
                          <a:effectLst/>
                          <a:latin typeface="Arial" charset="0"/>
                          <a:cs typeface="Arial" charset="0"/>
                        </a:rPr>
                        <a:t>Motivation</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altLang="en-US" sz="14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Automatic track detection has applications in surveillance, search and rescue</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n-US" altLang="en-US" sz="14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Difficult due to various sources of noise: SAR speckle, radar shadow, vegetation, weather phenomena</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n-US" altLang="en-US" sz="14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smtClean="0">
                        <a:ln>
                          <a:noFill/>
                        </a:ln>
                        <a:solidFill>
                          <a:srgbClr val="FFFFFF"/>
                        </a:solidFill>
                        <a:effectLst/>
                        <a:latin typeface="Arial" charset="0"/>
                        <a:cs typeface="Arial" charset="0"/>
                      </a:endParaRPr>
                    </a:p>
                  </a:txBody>
                  <a:tcPr marL="91452" marR="91452"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sz="2800">
                          <a:solidFill>
                            <a:schemeClr val="tx1"/>
                          </a:solidFill>
                          <a:latin typeface="Arial" charset="0"/>
                          <a:cs typeface="Arial" charset="0"/>
                        </a:defRPr>
                      </a:lvl1pPr>
                      <a:lvl2pPr marL="742950" indent="-285750" eaLnBrk="0" hangingPunct="0">
                        <a:spcBef>
                          <a:spcPct val="20000"/>
                        </a:spcBef>
                        <a:defRPr sz="2400">
                          <a:solidFill>
                            <a:schemeClr val="tx1"/>
                          </a:solidFill>
                          <a:latin typeface="Arial" charset="0"/>
                          <a:cs typeface="Arial" charset="0"/>
                        </a:defRPr>
                      </a:lvl2pPr>
                      <a:lvl3pPr marL="1143000" indent="-228600" eaLnBrk="0" hangingPunct="0">
                        <a:spcBef>
                          <a:spcPct val="20000"/>
                        </a:spcBef>
                        <a:defRPr sz="2000">
                          <a:solidFill>
                            <a:schemeClr val="tx1"/>
                          </a:solidFill>
                          <a:latin typeface="Arial" charset="0"/>
                          <a:cs typeface="Arial" charset="0"/>
                        </a:defRPr>
                      </a:lvl3pPr>
                      <a:lvl4pPr marL="1600200" indent="-228600" eaLnBrk="0" hangingPunct="0">
                        <a:spcBef>
                          <a:spcPct val="20000"/>
                        </a:spcBef>
                        <a:defRPr>
                          <a:solidFill>
                            <a:schemeClr val="tx1"/>
                          </a:solidFill>
                          <a:latin typeface="Arial" charset="0"/>
                          <a:cs typeface="Arial" charset="0"/>
                        </a:defRPr>
                      </a:lvl4pPr>
                      <a:lvl5pPr marL="2057400" indent="-228600" eaLnBrk="0" hangingPunct="0">
                        <a:spcBef>
                          <a:spcPct val="20000"/>
                        </a:spcBef>
                        <a:defRPr>
                          <a:solidFill>
                            <a:schemeClr val="tx1"/>
                          </a:solidFill>
                          <a:latin typeface="Arial" charset="0"/>
                          <a:cs typeface="Arial" charset="0"/>
                        </a:defRPr>
                      </a:lvl5pPr>
                      <a:lvl6pPr marL="2514600" indent="-228600" eaLnBrk="0" fontAlgn="base" hangingPunct="0">
                        <a:spcBef>
                          <a:spcPct val="20000"/>
                        </a:spcBef>
                        <a:spcAft>
                          <a:spcPct val="0"/>
                        </a:spcAft>
                        <a:defRPr>
                          <a:solidFill>
                            <a:schemeClr val="tx1"/>
                          </a:solidFill>
                          <a:latin typeface="Arial" charset="0"/>
                          <a:cs typeface="Arial" charset="0"/>
                        </a:defRPr>
                      </a:lvl6pPr>
                      <a:lvl7pPr marL="2971800" indent="-228600" eaLnBrk="0" fontAlgn="base" hangingPunct="0">
                        <a:spcBef>
                          <a:spcPct val="20000"/>
                        </a:spcBef>
                        <a:spcAft>
                          <a:spcPct val="0"/>
                        </a:spcAft>
                        <a:defRPr>
                          <a:solidFill>
                            <a:schemeClr val="tx1"/>
                          </a:solidFill>
                          <a:latin typeface="Arial" charset="0"/>
                          <a:cs typeface="Arial" charset="0"/>
                        </a:defRPr>
                      </a:lvl7pPr>
                      <a:lvl8pPr marL="3429000" indent="-228600" eaLnBrk="0" fontAlgn="base" hangingPunct="0">
                        <a:spcBef>
                          <a:spcPct val="20000"/>
                        </a:spcBef>
                        <a:spcAft>
                          <a:spcPct val="0"/>
                        </a:spcAft>
                        <a:defRPr>
                          <a:solidFill>
                            <a:schemeClr val="tx1"/>
                          </a:solidFill>
                          <a:latin typeface="Arial" charset="0"/>
                          <a:cs typeface="Arial" charset="0"/>
                        </a:defRPr>
                      </a:lvl8pPr>
                      <a:lvl9pPr marL="3886200" indent="-228600" eaLnBrk="0" fontAlgn="base" hangingPunct="0">
                        <a:spcBef>
                          <a:spcPct val="20000"/>
                        </a:spcBef>
                        <a:spcAft>
                          <a:spcPct val="0"/>
                        </a:spcAft>
                        <a:defRPr>
                          <a:solidFill>
                            <a:schemeClr val="tx1"/>
                          </a:solidFill>
                          <a:latin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chemeClr val="tx1"/>
                          </a:solidFill>
                          <a:effectLst/>
                          <a:latin typeface="Arial" charset="0"/>
                          <a:cs typeface="Arial" charset="0"/>
                        </a:rPr>
                        <a:t>Approach</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smtClean="0">
                        <a:ln>
                          <a:noFill/>
                        </a:ln>
                        <a:solidFill>
                          <a:srgbClr val="FFFFFF"/>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Fully automatic</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altLang="en-US" sz="14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smtClean="0">
                          <a:ln>
                            <a:noFill/>
                          </a:ln>
                          <a:solidFill>
                            <a:schemeClr val="tx1"/>
                          </a:solidFill>
                          <a:effectLst/>
                          <a:latin typeface="Arial" charset="0"/>
                          <a:cs typeface="Arial" charset="0"/>
                        </a:rPr>
                        <a:t>Finds optimal set of tracks that explain data by minimizing Bayesian Information Criterion objective function</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smtClean="0">
                        <a:ln>
                          <a:noFill/>
                        </a:ln>
                        <a:solidFill>
                          <a:srgbClr val="FFFFFF"/>
                        </a:solidFill>
                        <a:effectLst/>
                        <a:latin typeface="Arial" charset="0"/>
                        <a:cs typeface="Arial" charset="0"/>
                      </a:endParaRPr>
                    </a:p>
                  </a:txBody>
                  <a:tcPr marL="91452" marR="91452"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5"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8575" y="4191000"/>
            <a:ext cx="4306888" cy="2622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6950" y="4189413"/>
            <a:ext cx="4306888"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34469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61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buClrTx/>
              <a:buFontTx/>
              <a:buNone/>
            </a:pPr>
            <a:r>
              <a:rPr lang="en-US" altLang="en-US" sz="2800" b="1" dirty="0" smtClean="0">
                <a:solidFill>
                  <a:srgbClr val="FFFFFF"/>
                </a:solidFill>
              </a:rPr>
              <a:t>Efficient Person Re-identification by Hybrid </a:t>
            </a:r>
            <a:r>
              <a:rPr lang="en-US" altLang="en-US" sz="2800" b="1" dirty="0" err="1" smtClean="0">
                <a:solidFill>
                  <a:srgbClr val="FFFFFF"/>
                </a:solidFill>
              </a:rPr>
              <a:t>Spatiogram</a:t>
            </a:r>
            <a:r>
              <a:rPr lang="en-US" altLang="en-US" sz="2800" b="1" dirty="0" smtClean="0">
                <a:solidFill>
                  <a:srgbClr val="FFFFFF"/>
                </a:solidFill>
              </a:rPr>
              <a:t> and Covariance Descriptor</a:t>
            </a:r>
            <a:endParaRPr lang="fr-FR" altLang="en-US" sz="2800" b="1" dirty="0" smtClean="0">
              <a:solidFill>
                <a:srgbClr val="FFFFFF"/>
              </a:solidFill>
            </a:endParaRPr>
          </a:p>
          <a:p>
            <a:pPr algn="ctr" eaLnBrk="1" hangingPunct="1">
              <a:buClrTx/>
              <a:buFontTx/>
              <a:buNone/>
            </a:pPr>
            <a:endParaRPr lang="fr-FR" altLang="en-US" sz="2400" b="1" i="1" dirty="0" smtClean="0">
              <a:solidFill>
                <a:srgbClr val="FFFFFF"/>
              </a:solidFill>
            </a:endParaRPr>
          </a:p>
          <a:p>
            <a:pPr algn="ctr" eaLnBrk="1" hangingPunct="1">
              <a:buClrTx/>
              <a:buFontTx/>
              <a:buNone/>
            </a:pPr>
            <a:endParaRPr lang="fr-FR" altLang="en-US" sz="2400" b="1" i="1" dirty="0" smtClean="0">
              <a:solidFill>
                <a:srgbClr val="FFFFFF"/>
              </a:solidFill>
            </a:endParaRPr>
          </a:p>
          <a:p>
            <a:pPr algn="ctr" eaLnBrk="1" hangingPunct="1">
              <a:buClrTx/>
              <a:buFontTx/>
              <a:buNone/>
            </a:pPr>
            <a:r>
              <a:rPr lang="fr-FR" altLang="en-US" sz="2000" b="1" i="1" dirty="0" err="1" smtClean="0">
                <a:solidFill>
                  <a:srgbClr val="FFFFFF"/>
                </a:solidFill>
              </a:rPr>
              <a:t>Mingyong</a:t>
            </a:r>
            <a:r>
              <a:rPr lang="fr-FR" altLang="en-US" sz="2000" b="1" i="1" dirty="0" smtClean="0">
                <a:solidFill>
                  <a:srgbClr val="FFFFFF"/>
                </a:solidFill>
              </a:rPr>
              <a:t> </a:t>
            </a:r>
            <a:r>
              <a:rPr lang="fr-FR" altLang="en-US" sz="2000" b="1" i="1" dirty="0" err="1" smtClean="0">
                <a:solidFill>
                  <a:srgbClr val="FFFFFF"/>
                </a:solidFill>
              </a:rPr>
              <a:t>Zeng</a:t>
            </a:r>
            <a:r>
              <a:rPr lang="fr-FR" altLang="en-US" sz="2000" b="1" i="1" dirty="0" smtClean="0">
                <a:solidFill>
                  <a:srgbClr val="FFFFFF"/>
                </a:solidFill>
              </a:rPr>
              <a:t>, Zemin Wu, Chang Tian, Lei Zhang, Lei Hu</a:t>
            </a:r>
          </a:p>
          <a:p>
            <a:pPr algn="ctr" eaLnBrk="1" hangingPunct="1">
              <a:buClrTx/>
              <a:buFontTx/>
              <a:buNone/>
            </a:pPr>
            <a:endParaRPr lang="fr-FR" altLang="en-US" sz="2000" b="1" i="1" dirty="0" smtClean="0">
              <a:solidFill>
                <a:srgbClr val="FFFFFF"/>
              </a:solidFill>
            </a:endParaRPr>
          </a:p>
          <a:p>
            <a:pPr algn="ctr" eaLnBrk="1" hangingPunct="1">
              <a:buClrTx/>
              <a:buFontTx/>
              <a:buNone/>
            </a:pPr>
            <a:r>
              <a:rPr lang="fr-FR" altLang="en-US" sz="2000" i="1" dirty="0" smtClean="0">
                <a:solidFill>
                  <a:srgbClr val="FFFFFF"/>
                </a:solidFill>
              </a:rPr>
              <a:t>PLA </a:t>
            </a:r>
            <a:r>
              <a:rPr lang="fr-FR" altLang="en-US" sz="2000" i="1" dirty="0" err="1" smtClean="0">
                <a:solidFill>
                  <a:srgbClr val="FFFFFF"/>
                </a:solidFill>
              </a:rPr>
              <a:t>University</a:t>
            </a:r>
            <a:r>
              <a:rPr lang="fr-FR" altLang="en-US" sz="2000" i="1" dirty="0" smtClean="0">
                <a:solidFill>
                  <a:srgbClr val="FFFFFF"/>
                </a:solidFill>
              </a:rPr>
              <a:t> of Science and </a:t>
            </a:r>
            <a:r>
              <a:rPr lang="fr-FR" altLang="en-US" sz="2000" i="1" dirty="0" err="1" smtClean="0">
                <a:solidFill>
                  <a:srgbClr val="FFFFFF"/>
                </a:solidFill>
              </a:rPr>
              <a:t>Technology</a:t>
            </a:r>
            <a:endParaRPr lang="fr-FR" altLang="en-US" sz="2000" i="1" dirty="0" smtClean="0">
              <a:solidFill>
                <a:srgbClr val="FFFFFF"/>
              </a:solidFill>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#4</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a:solidFill>
                  <a:schemeClr val="tx1"/>
                </a:solidFill>
              </a:rPr>
              <a:t>Efficient Person Re-identification by Hybrid </a:t>
            </a:r>
            <a:r>
              <a:rPr lang="en-US" altLang="en-US" sz="1400" dirty="0" err="1">
                <a:solidFill>
                  <a:schemeClr val="tx1"/>
                </a:solidFill>
              </a:rPr>
              <a:t>Spatiogram</a:t>
            </a:r>
            <a:r>
              <a:rPr lang="en-US" altLang="en-US" sz="1400" dirty="0">
                <a:solidFill>
                  <a:schemeClr val="tx1"/>
                </a:solidFill>
              </a:rPr>
              <a:t> and Covariance Descriptor</a:t>
            </a:r>
            <a:endParaRPr lang="fr-FR" altLang="en-US" sz="1400" dirty="0">
              <a:solidFill>
                <a:schemeClr val="tx1"/>
              </a:solidFill>
            </a:endParaRPr>
          </a:p>
        </p:txBody>
      </p:sp>
      <p:sp>
        <p:nvSpPr>
          <p:cNvPr id="7" name="Content Placeholder 2"/>
          <p:cNvSpPr>
            <a:spLocks noGrp="1"/>
          </p:cNvSpPr>
          <p:nvPr>
            <p:ph idx="1"/>
          </p:nvPr>
        </p:nvSpPr>
        <p:spPr bwMode="auto">
          <a:xfrm>
            <a:off x="250825" y="836613"/>
            <a:ext cx="8713788" cy="5688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Tx/>
              <a:buNone/>
              <a:defRPr/>
            </a:pPr>
            <a:r>
              <a:rPr lang="en-US" altLang="zh-CN" sz="3200" b="1" dirty="0"/>
              <a:t>Motivation and </a:t>
            </a:r>
            <a:r>
              <a:rPr lang="en-US" altLang="zh-CN" sz="3200" b="1" dirty="0" smtClean="0"/>
              <a:t>Challenges</a:t>
            </a:r>
            <a:endParaRPr lang="en-US" altLang="zh-CN" sz="3200" b="1" dirty="0" smtClean="0">
              <a:ea typeface="宋体" panose="02010600030101010101" pitchFamily="2" charset="-122"/>
            </a:endParaRPr>
          </a:p>
          <a:p>
            <a:pPr marL="0" indent="0">
              <a:buFontTx/>
              <a:buNone/>
              <a:defRPr/>
            </a:pPr>
            <a:endParaRPr lang="en-US" altLang="zh-CN" sz="2000" dirty="0">
              <a:ea typeface="宋体" panose="02010600030101010101" pitchFamily="2" charset="-122"/>
            </a:endParaRPr>
          </a:p>
          <a:p>
            <a:pPr>
              <a:buFont typeface="Wingdings" panose="05000000000000000000" pitchFamily="2" charset="2"/>
              <a:buChar char="Ø"/>
              <a:defRPr/>
            </a:pPr>
            <a:r>
              <a:rPr lang="en-US" altLang="zh-CN" sz="2200" dirty="0" smtClean="0">
                <a:ea typeface="宋体" panose="02010600030101010101" pitchFamily="2" charset="-122"/>
              </a:rPr>
              <a:t>Person </a:t>
            </a:r>
            <a:r>
              <a:rPr lang="en-US" altLang="zh-CN" sz="2200" dirty="0">
                <a:ea typeface="宋体" panose="02010600030101010101" pitchFamily="2" charset="-122"/>
              </a:rPr>
              <a:t>re-identification (re-id) aims to identify an individual in </a:t>
            </a:r>
            <a:r>
              <a:rPr lang="en-US" altLang="zh-CN" sz="2200" dirty="0" smtClean="0">
                <a:ea typeface="宋体" panose="02010600030101010101" pitchFamily="2" charset="-122"/>
              </a:rPr>
              <a:t>different </a:t>
            </a:r>
            <a:r>
              <a:rPr lang="en-US" altLang="zh-CN" sz="2200" dirty="0">
                <a:ea typeface="宋体" panose="02010600030101010101" pitchFamily="2" charset="-122"/>
              </a:rPr>
              <a:t>time, locations or different </a:t>
            </a:r>
            <a:r>
              <a:rPr lang="en-US" altLang="zh-CN" sz="2200" dirty="0" smtClean="0">
                <a:ea typeface="宋体" panose="02010600030101010101" pitchFamily="2" charset="-122"/>
              </a:rPr>
              <a:t>views in a </a:t>
            </a:r>
            <a:r>
              <a:rPr lang="en-US" altLang="zh-CN" sz="2200" dirty="0">
                <a:ea typeface="宋体" panose="02010600030101010101" pitchFamily="2" charset="-122"/>
              </a:rPr>
              <a:t>large candidate </a:t>
            </a:r>
            <a:r>
              <a:rPr lang="en-US" altLang="zh-CN" sz="2200" dirty="0" smtClean="0">
                <a:ea typeface="宋体" panose="02010600030101010101" pitchFamily="2" charset="-122"/>
              </a:rPr>
              <a:t>set.</a:t>
            </a:r>
          </a:p>
          <a:p>
            <a:pPr>
              <a:buFont typeface="Wingdings" panose="05000000000000000000" pitchFamily="2" charset="2"/>
              <a:buChar char="Ø"/>
              <a:defRPr/>
            </a:pPr>
            <a:endParaRPr lang="en-US" altLang="zh-CN" sz="2200" dirty="0" smtClean="0">
              <a:ea typeface="宋体" panose="02010600030101010101" pitchFamily="2" charset="-122"/>
            </a:endParaRPr>
          </a:p>
          <a:p>
            <a:pPr>
              <a:buFont typeface="Wingdings" panose="05000000000000000000" pitchFamily="2" charset="2"/>
              <a:buChar char="Ø"/>
              <a:defRPr/>
            </a:pPr>
            <a:r>
              <a:rPr lang="en-US" altLang="zh-CN" sz="2200" dirty="0" smtClean="0">
                <a:ea typeface="宋体" panose="02010600030101010101" pitchFamily="2" charset="-122"/>
              </a:rPr>
              <a:t>Person re-id </a:t>
            </a:r>
            <a:r>
              <a:rPr lang="en-US" altLang="zh-CN" sz="2200" dirty="0">
                <a:ea typeface="宋体" panose="02010600030101010101" pitchFamily="2" charset="-122"/>
              </a:rPr>
              <a:t>is </a:t>
            </a:r>
            <a:r>
              <a:rPr lang="en-US" altLang="zh-CN" sz="2200" dirty="0" smtClean="0">
                <a:ea typeface="宋体" panose="02010600030101010101" pitchFamily="2" charset="-122"/>
              </a:rPr>
              <a:t>extremely challenging </a:t>
            </a:r>
            <a:r>
              <a:rPr lang="en-US" altLang="zh-CN" sz="2200" dirty="0">
                <a:ea typeface="宋体" panose="02010600030101010101" pitchFamily="2" charset="-122"/>
              </a:rPr>
              <a:t>due to many uncontrollable variations in illumination, </a:t>
            </a:r>
            <a:r>
              <a:rPr lang="en-US" altLang="zh-CN" sz="2200" dirty="0" smtClean="0">
                <a:ea typeface="宋体" panose="02010600030101010101" pitchFamily="2" charset="-122"/>
              </a:rPr>
              <a:t>viewpoint, pose </a:t>
            </a:r>
            <a:r>
              <a:rPr lang="en-US" altLang="zh-CN" sz="2200" dirty="0">
                <a:ea typeface="宋体" panose="02010600030101010101" pitchFamily="2" charset="-122"/>
              </a:rPr>
              <a:t>or </a:t>
            </a:r>
            <a:r>
              <a:rPr lang="en-US" altLang="zh-CN" sz="2200" dirty="0" smtClean="0">
                <a:ea typeface="宋体" panose="02010600030101010101" pitchFamily="2" charset="-122"/>
              </a:rPr>
              <a:t>occlusion.</a:t>
            </a:r>
            <a:endParaRPr lang="en-US" altLang="zh-CN" sz="2200" dirty="0">
              <a:ea typeface="宋体" panose="02010600030101010101" pitchFamily="2" charset="-122"/>
            </a:endParaRPr>
          </a:p>
          <a:p>
            <a:pPr>
              <a:buFont typeface="Wingdings" panose="05000000000000000000" pitchFamily="2" charset="2"/>
              <a:buChar char="Ø"/>
              <a:defRPr/>
            </a:pPr>
            <a:endParaRPr lang="en-US" altLang="zh-CN" sz="2200" dirty="0" smtClean="0">
              <a:ea typeface="宋体" panose="02010600030101010101" pitchFamily="2" charset="-122"/>
            </a:endParaRPr>
          </a:p>
          <a:p>
            <a:pPr>
              <a:buFont typeface="Wingdings" panose="05000000000000000000" pitchFamily="2" charset="2"/>
              <a:buChar char="Ø"/>
              <a:defRPr/>
            </a:pPr>
            <a:r>
              <a:rPr lang="en-US" altLang="zh-CN" sz="2200" dirty="0" smtClean="0">
                <a:ea typeface="宋体" panose="02010600030101010101" pitchFamily="2" charset="-122"/>
              </a:rPr>
              <a:t>Leaning </a:t>
            </a:r>
            <a:r>
              <a:rPr lang="en-US" altLang="zh-CN" sz="2200" dirty="0">
                <a:ea typeface="宋体" panose="02010600030101010101" pitchFamily="2" charset="-122"/>
              </a:rPr>
              <a:t>based methods have gained increasing advantages over pure feature based methods in recent re-id evaluations.</a:t>
            </a:r>
          </a:p>
          <a:p>
            <a:pPr>
              <a:buFont typeface="Wingdings" panose="05000000000000000000" pitchFamily="2" charset="2"/>
              <a:buChar char="Ø"/>
              <a:defRPr/>
            </a:pPr>
            <a:endParaRPr lang="en-US" altLang="zh-CN" sz="2200" dirty="0">
              <a:ea typeface="宋体" panose="02010600030101010101" pitchFamily="2" charset="-122"/>
            </a:endParaRPr>
          </a:p>
          <a:p>
            <a:pPr>
              <a:buFont typeface="Wingdings" panose="05000000000000000000" pitchFamily="2" charset="2"/>
              <a:buChar char="Ø"/>
              <a:defRPr/>
            </a:pPr>
            <a:r>
              <a:rPr lang="en-US" altLang="zh-CN" sz="2200" dirty="0">
                <a:ea typeface="宋体" panose="02010600030101010101" pitchFamily="2" charset="-122"/>
              </a:rPr>
              <a:t>We attempt to explore the neglected </a:t>
            </a:r>
            <a:r>
              <a:rPr lang="en-US" altLang="zh-CN" sz="2200" dirty="0" smtClean="0">
                <a:ea typeface="宋体" panose="02010600030101010101" pitchFamily="2" charset="-122"/>
              </a:rPr>
              <a:t>potentials </a:t>
            </a:r>
            <a:r>
              <a:rPr lang="en-US" altLang="zh-CN" sz="2200" dirty="0">
                <a:ea typeface="宋体" panose="02010600030101010101" pitchFamily="2" charset="-122"/>
              </a:rPr>
              <a:t>for feature designing strategy and try to win one round back</a:t>
            </a:r>
            <a:r>
              <a:rPr lang="en-US" altLang="zh-CN" sz="2200" dirty="0" smtClean="0">
                <a:ea typeface="宋体" panose="02010600030101010101" pitchFamily="2" charset="-122"/>
              </a:rPr>
              <a:t>.</a:t>
            </a:r>
          </a:p>
          <a:p>
            <a:pPr>
              <a:buFont typeface="Wingdings" panose="05000000000000000000" pitchFamily="2" charset="2"/>
              <a:buChar char="Ø"/>
              <a:defRPr/>
            </a:pPr>
            <a:endParaRPr lang="en-US" altLang="zh-CN" sz="2200" dirty="0">
              <a:ea typeface="宋体" panose="02010600030101010101" pitchFamily="2" charset="-122"/>
            </a:endParaRPr>
          </a:p>
          <a:p>
            <a:pPr>
              <a:buFont typeface="Wingdings" panose="05000000000000000000" pitchFamily="2" charset="2"/>
              <a:buChar char="Ø"/>
              <a:defRPr/>
            </a:pPr>
            <a:endParaRPr lang="en-US" altLang="zh-CN" sz="2200" dirty="0" smtClean="0">
              <a:ea typeface="宋体" panose="02010600030101010101" pitchFamily="2" charset="-122"/>
            </a:endParaRPr>
          </a:p>
        </p:txBody>
      </p:sp>
    </p:spTree>
    <p:extLst>
      <p:ext uri="{BB962C8B-B14F-4D97-AF65-F5344CB8AC3E}">
        <p14:creationId xmlns:p14="http://schemas.microsoft.com/office/powerpoint/2010/main" val="183344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fade">
                                      <p:cBhvr>
                                        <p:cTn id="22" dur="500"/>
                                        <p:tgtEl>
                                          <p:spTgt spid="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animEffect transition="in" filter="fade">
                                      <p:cBhvr>
                                        <p:cTn id="2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a:solidFill>
                  <a:schemeClr val="tx1"/>
                </a:solidFill>
              </a:rPr>
              <a:t>Efficient Person Re-identification by Hybrid </a:t>
            </a:r>
            <a:r>
              <a:rPr lang="en-US" altLang="en-US" sz="1400" dirty="0" err="1">
                <a:solidFill>
                  <a:schemeClr val="tx1"/>
                </a:solidFill>
              </a:rPr>
              <a:t>Spatiogram</a:t>
            </a:r>
            <a:r>
              <a:rPr lang="en-US" altLang="en-US" sz="1400" dirty="0">
                <a:solidFill>
                  <a:schemeClr val="tx1"/>
                </a:solidFill>
              </a:rPr>
              <a:t> and Covariance Descriptor</a:t>
            </a:r>
            <a:endParaRPr lang="fr-FR" altLang="en-US" sz="1400" dirty="0">
              <a:solidFill>
                <a:schemeClr val="tx1"/>
              </a:solidFill>
            </a:endParaRPr>
          </a:p>
        </p:txBody>
      </p:sp>
      <p:sp>
        <p:nvSpPr>
          <p:cNvPr id="10" name="Content Placeholder 2"/>
          <p:cNvSpPr>
            <a:spLocks noGrp="1"/>
          </p:cNvSpPr>
          <p:nvPr>
            <p:ph idx="1"/>
          </p:nvPr>
        </p:nvSpPr>
        <p:spPr bwMode="auto">
          <a:xfrm>
            <a:off x="179388" y="836613"/>
            <a:ext cx="8785225" cy="5688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Tx/>
              <a:buNone/>
            </a:pPr>
            <a:r>
              <a:rPr lang="en-US" altLang="zh-CN" sz="3200" b="1" smtClean="0">
                <a:ea typeface="宋体" pitchFamily="2" charset="-122"/>
              </a:rPr>
              <a:t>Approaches</a:t>
            </a:r>
          </a:p>
          <a:p>
            <a:pPr marL="0" indent="0" algn="ctr">
              <a:buFontTx/>
              <a:buNone/>
            </a:pPr>
            <a:endParaRPr lang="en-US" altLang="zh-CN" sz="500" b="1" smtClean="0">
              <a:ea typeface="宋体" pitchFamily="2" charset="-122"/>
            </a:endParaRPr>
          </a:p>
          <a:p>
            <a:pPr marL="0" indent="0">
              <a:buFont typeface="Wingdings" pitchFamily="2" charset="2"/>
              <a:buChar char="Ø"/>
            </a:pPr>
            <a:r>
              <a:rPr lang="en-US" altLang="zh-CN" sz="2200" b="1" smtClean="0">
                <a:ea typeface="宋体" pitchFamily="2" charset="-122"/>
              </a:rPr>
              <a:t>(1) </a:t>
            </a:r>
            <a:r>
              <a:rPr lang="en-US" altLang="zh-CN" sz="2200" smtClean="0">
                <a:ea typeface="宋体" pitchFamily="2" charset="-122"/>
              </a:rPr>
              <a:t>A novel efficient person re-id descriptor named </a:t>
            </a:r>
            <a:r>
              <a:rPr lang="en-US" altLang="zh-CN" sz="2200" b="1" smtClean="0">
                <a:ea typeface="宋体" pitchFamily="2" charset="-122"/>
              </a:rPr>
              <a:t>HSCD</a:t>
            </a:r>
            <a:r>
              <a:rPr lang="en-US" altLang="zh-CN" sz="2200" smtClean="0">
                <a:ea typeface="宋体" pitchFamily="2" charset="-122"/>
              </a:rPr>
              <a:t>, which is   </a:t>
            </a:r>
          </a:p>
          <a:p>
            <a:pPr marL="0" indent="0">
              <a:buFontTx/>
              <a:buNone/>
            </a:pPr>
            <a:r>
              <a:rPr lang="en-US" altLang="zh-CN" sz="2200" smtClean="0">
                <a:ea typeface="宋体" pitchFamily="2" charset="-122"/>
              </a:rPr>
              <a:t>        fused with a spatiogram and a covariance based descriptor:</a:t>
            </a:r>
          </a:p>
          <a:p>
            <a:pPr marL="0" indent="0">
              <a:buFont typeface="Wingdings" pitchFamily="2" charset="2"/>
              <a:buChar char="Ø"/>
            </a:pPr>
            <a:endParaRPr lang="en-US" altLang="zh-CN" sz="500" smtClean="0">
              <a:ea typeface="宋体" pitchFamily="2" charset="-122"/>
            </a:endParaRPr>
          </a:p>
          <a:p>
            <a:pPr marL="0" indent="0"/>
            <a:r>
              <a:rPr lang="en-US" altLang="zh-CN" sz="2200" b="1" smtClean="0">
                <a:ea typeface="宋体" pitchFamily="2" charset="-122"/>
              </a:rPr>
              <a:t>MCSH</a:t>
            </a:r>
            <a:r>
              <a:rPr lang="en-US" altLang="zh-CN" sz="2200" smtClean="0">
                <a:ea typeface="宋体" pitchFamily="2" charset="-122"/>
              </a:rPr>
              <a:t> (</a:t>
            </a:r>
            <a:r>
              <a:rPr lang="en-US" altLang="zh-CN" sz="2200" i="1" smtClean="0">
                <a:ea typeface="宋体" pitchFamily="2" charset="-122"/>
              </a:rPr>
              <a:t>Multi-Channel Spatio-Histogram</a:t>
            </a:r>
            <a:r>
              <a:rPr lang="en-US" altLang="zh-CN" sz="2200" smtClean="0">
                <a:ea typeface="宋体" pitchFamily="2" charset="-122"/>
              </a:rPr>
              <a:t>), which accumulates and decomposes spatial histograms on multiple regions/color channels.</a:t>
            </a:r>
          </a:p>
          <a:p>
            <a:pPr marL="0" indent="0"/>
            <a:endParaRPr lang="en-US" altLang="zh-CN" sz="500" smtClean="0">
              <a:ea typeface="宋体" pitchFamily="2" charset="-122"/>
            </a:endParaRPr>
          </a:p>
          <a:p>
            <a:pPr marL="0" indent="0"/>
            <a:r>
              <a:rPr lang="en-US" altLang="zh-CN" sz="2200" b="1" smtClean="0">
                <a:ea typeface="宋体" pitchFamily="2" charset="-122"/>
              </a:rPr>
              <a:t>MSPC</a:t>
            </a:r>
            <a:r>
              <a:rPr lang="en-US" altLang="zh-CN" sz="2200" smtClean="0">
                <a:ea typeface="宋体" pitchFamily="2" charset="-122"/>
              </a:rPr>
              <a:t> (</a:t>
            </a:r>
            <a:r>
              <a:rPr lang="en-US" altLang="zh-CN" sz="2200" i="1" smtClean="0">
                <a:ea typeface="宋体" pitchFamily="2" charset="-122"/>
              </a:rPr>
              <a:t>Multi-Statistics on Pyramid of Covariance</a:t>
            </a:r>
            <a:r>
              <a:rPr lang="en-US" altLang="zh-CN" sz="2200" smtClean="0">
                <a:ea typeface="宋体" pitchFamily="2" charset="-122"/>
              </a:rPr>
              <a:t>), which extracts several statistical vectors from covariance on region pyramid.</a:t>
            </a:r>
          </a:p>
          <a:p>
            <a:pPr marL="0" indent="0"/>
            <a:endParaRPr lang="en-US" altLang="zh-CN" sz="2200" smtClean="0">
              <a:ea typeface="宋体" pitchFamily="2" charset="-122"/>
            </a:endParaRPr>
          </a:p>
        </p:txBody>
      </p:sp>
      <p:pic>
        <p:nvPicPr>
          <p:cNvPr id="11"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4078288"/>
            <a:ext cx="475297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txBox="1">
            <a:spLocks noChangeArrowheads="1"/>
          </p:cNvSpPr>
          <p:nvPr/>
        </p:nvSpPr>
        <p:spPr bwMode="auto">
          <a:xfrm>
            <a:off x="5581650" y="4221163"/>
            <a:ext cx="3311525"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2700" b="1">
                <a:solidFill>
                  <a:srgbClr val="202070"/>
                </a:solidFill>
                <a:latin typeface="+mj-lt"/>
                <a:ea typeface="+mj-ea"/>
                <a:cs typeface="+mj-cs"/>
              </a:defRPr>
            </a:lvl1pPr>
            <a:lvl2pPr algn="ctr" rtl="0" eaLnBrk="0" fontAlgn="base" hangingPunct="0">
              <a:spcBef>
                <a:spcPct val="0"/>
              </a:spcBef>
              <a:spcAft>
                <a:spcPct val="0"/>
              </a:spcAft>
              <a:defRPr sz="2700" b="1">
                <a:solidFill>
                  <a:srgbClr val="202070"/>
                </a:solidFill>
                <a:latin typeface="Arial" charset="0"/>
                <a:cs typeface="Arial" charset="0"/>
              </a:defRPr>
            </a:lvl2pPr>
            <a:lvl3pPr algn="ctr" rtl="0" eaLnBrk="0" fontAlgn="base" hangingPunct="0">
              <a:spcBef>
                <a:spcPct val="0"/>
              </a:spcBef>
              <a:spcAft>
                <a:spcPct val="0"/>
              </a:spcAft>
              <a:defRPr sz="2700" b="1">
                <a:solidFill>
                  <a:srgbClr val="202070"/>
                </a:solidFill>
                <a:latin typeface="Arial" charset="0"/>
                <a:cs typeface="Arial" charset="0"/>
              </a:defRPr>
            </a:lvl3pPr>
            <a:lvl4pPr algn="ctr" rtl="0" eaLnBrk="0" fontAlgn="base" hangingPunct="0">
              <a:spcBef>
                <a:spcPct val="0"/>
              </a:spcBef>
              <a:spcAft>
                <a:spcPct val="0"/>
              </a:spcAft>
              <a:defRPr sz="2700" b="1">
                <a:solidFill>
                  <a:srgbClr val="202070"/>
                </a:solidFill>
                <a:latin typeface="Arial" charset="0"/>
                <a:cs typeface="Arial" charset="0"/>
              </a:defRPr>
            </a:lvl4pPr>
            <a:lvl5pPr algn="ctr" rtl="0" eaLnBrk="0" fontAlgn="base" hangingPunct="0">
              <a:spcBef>
                <a:spcPct val="0"/>
              </a:spcBef>
              <a:spcAft>
                <a:spcPct val="0"/>
              </a:spcAft>
              <a:defRPr sz="2700" b="1">
                <a:solidFill>
                  <a:srgbClr val="202070"/>
                </a:solidFill>
                <a:latin typeface="Arial" charset="0"/>
                <a:cs typeface="Arial" charset="0"/>
              </a:defRPr>
            </a:lvl5pPr>
            <a:lvl6pPr marL="457200" algn="ctr" rtl="0" fontAlgn="base">
              <a:spcBef>
                <a:spcPct val="0"/>
              </a:spcBef>
              <a:spcAft>
                <a:spcPct val="0"/>
              </a:spcAft>
              <a:defRPr sz="2700" b="1">
                <a:solidFill>
                  <a:schemeClr val="tx2"/>
                </a:solidFill>
                <a:latin typeface="Arial" charset="0"/>
                <a:cs typeface="Arial" charset="0"/>
              </a:defRPr>
            </a:lvl6pPr>
            <a:lvl7pPr marL="914400" algn="ctr" rtl="0" fontAlgn="base">
              <a:spcBef>
                <a:spcPct val="0"/>
              </a:spcBef>
              <a:spcAft>
                <a:spcPct val="0"/>
              </a:spcAft>
              <a:defRPr sz="2700" b="1">
                <a:solidFill>
                  <a:schemeClr val="tx2"/>
                </a:solidFill>
                <a:latin typeface="Arial" charset="0"/>
                <a:cs typeface="Arial" charset="0"/>
              </a:defRPr>
            </a:lvl7pPr>
            <a:lvl8pPr marL="1371600" algn="ctr" rtl="0" fontAlgn="base">
              <a:spcBef>
                <a:spcPct val="0"/>
              </a:spcBef>
              <a:spcAft>
                <a:spcPct val="0"/>
              </a:spcAft>
              <a:defRPr sz="2700" b="1">
                <a:solidFill>
                  <a:schemeClr val="tx2"/>
                </a:solidFill>
                <a:latin typeface="Arial" charset="0"/>
                <a:cs typeface="Arial" charset="0"/>
              </a:defRPr>
            </a:lvl8pPr>
            <a:lvl9pPr marL="1828800" algn="ctr" rtl="0" fontAlgn="base">
              <a:spcBef>
                <a:spcPct val="0"/>
              </a:spcBef>
              <a:spcAft>
                <a:spcPct val="0"/>
              </a:spcAft>
              <a:defRPr sz="2700" b="1">
                <a:solidFill>
                  <a:schemeClr val="tx2"/>
                </a:solidFill>
                <a:latin typeface="Arial" charset="0"/>
                <a:cs typeface="Arial" charset="0"/>
              </a:defRPr>
            </a:lvl9pPr>
          </a:lstStyle>
          <a:p>
            <a:pPr marL="342900" indent="-342900" algn="l">
              <a:spcBef>
                <a:spcPct val="20000"/>
              </a:spcBef>
              <a:buFont typeface="Wingdings" panose="05000000000000000000" pitchFamily="2" charset="2"/>
              <a:buChar char="Ø"/>
              <a:defRPr/>
            </a:pPr>
            <a:r>
              <a:rPr lang="en-US" sz="2200" dirty="0" smtClean="0">
                <a:solidFill>
                  <a:schemeClr val="tx1"/>
                </a:solidFill>
                <a:latin typeface="+mn-lt"/>
                <a:ea typeface="宋体" panose="02010600030101010101" pitchFamily="2" charset="-122"/>
                <a:cs typeface="+mn-cs"/>
              </a:rPr>
              <a:t>(2) </a:t>
            </a:r>
            <a:r>
              <a:rPr lang="en-US" sz="2200" b="0" dirty="0" smtClean="0">
                <a:solidFill>
                  <a:schemeClr val="tx1"/>
                </a:solidFill>
                <a:latin typeface="+mn-lt"/>
                <a:ea typeface="宋体" panose="02010600030101010101" pitchFamily="2" charset="-122"/>
                <a:cs typeface="+mn-cs"/>
              </a:rPr>
              <a:t>An </a:t>
            </a:r>
            <a:r>
              <a:rPr lang="en-US" sz="2200" b="0" dirty="0">
                <a:solidFill>
                  <a:schemeClr val="tx1"/>
                </a:solidFill>
                <a:latin typeface="+mn-lt"/>
                <a:ea typeface="宋体" panose="02010600030101010101" pitchFamily="2" charset="-122"/>
                <a:cs typeface="+mn-cs"/>
              </a:rPr>
              <a:t>efficient </a:t>
            </a:r>
            <a:r>
              <a:rPr lang="en-US" sz="2200" dirty="0">
                <a:solidFill>
                  <a:schemeClr val="tx1"/>
                </a:solidFill>
                <a:latin typeface="+mn-lt"/>
                <a:ea typeface="宋体" panose="02010600030101010101" pitchFamily="2" charset="-122"/>
                <a:cs typeface="+mn-cs"/>
              </a:rPr>
              <a:t>multi-shot metric</a:t>
            </a:r>
            <a:r>
              <a:rPr lang="en-US" sz="2200" b="0" dirty="0">
                <a:solidFill>
                  <a:schemeClr val="tx1"/>
                </a:solidFill>
                <a:latin typeface="+mn-lt"/>
                <a:ea typeface="宋体" panose="02010600030101010101" pitchFamily="2" charset="-122"/>
                <a:cs typeface="+mn-cs"/>
              </a:rPr>
              <a:t> based on </a:t>
            </a:r>
            <a:r>
              <a:rPr lang="en-US" sz="2200" b="0" dirty="0" smtClean="0">
                <a:solidFill>
                  <a:schemeClr val="tx1"/>
                </a:solidFill>
                <a:latin typeface="+mn-lt"/>
                <a:ea typeface="宋体" panose="02010600030101010101" pitchFamily="2" charset="-122"/>
                <a:cs typeface="+mn-cs"/>
              </a:rPr>
              <a:t>collaborative coding.</a:t>
            </a:r>
            <a:endParaRPr lang="en-US" sz="2200" b="0" dirty="0">
              <a:solidFill>
                <a:schemeClr val="tx1"/>
              </a:solidFill>
              <a:latin typeface="+mn-lt"/>
              <a:ea typeface="宋体" panose="02010600030101010101" pitchFamily="2" charset="-122"/>
              <a:cs typeface="+mn-cs"/>
            </a:endParaRPr>
          </a:p>
        </p:txBody>
      </p:sp>
    </p:spTree>
    <p:extLst>
      <p:ext uri="{BB962C8B-B14F-4D97-AF65-F5344CB8AC3E}">
        <p14:creationId xmlns:p14="http://schemas.microsoft.com/office/powerpoint/2010/main" val="1329921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animEffect transition="in" filter="fade">
                                      <p:cBhvr>
                                        <p:cTn id="15" dur="500"/>
                                        <p:tgtEl>
                                          <p:spTgt spid="10">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xEl>
                                              <p:pRg st="5" end="5"/>
                                            </p:txEl>
                                          </p:spTgt>
                                        </p:tgtEl>
                                        <p:attrNameLst>
                                          <p:attrName>style.visibility</p:attrName>
                                        </p:attrNameLst>
                                      </p:cBhvr>
                                      <p:to>
                                        <p:strVal val="visible"/>
                                      </p:to>
                                    </p:set>
                                    <p:animEffect transition="in" filter="fade">
                                      <p:cBhvr>
                                        <p:cTn id="20" dur="500"/>
                                        <p:tgtEl>
                                          <p:spTgt spid="10">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Effect transition="in" filter="fade">
                                      <p:cBhvr>
                                        <p:cTn id="25" dur="500"/>
                                        <p:tgtEl>
                                          <p:spTgt spid="10">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a:solidFill>
                  <a:schemeClr val="tx1"/>
                </a:solidFill>
              </a:rPr>
              <a:t>Efficient Person Re-identification by Hybrid </a:t>
            </a:r>
            <a:r>
              <a:rPr lang="en-US" altLang="en-US" sz="1400" dirty="0" err="1">
                <a:solidFill>
                  <a:schemeClr val="tx1"/>
                </a:solidFill>
              </a:rPr>
              <a:t>Spatiogram</a:t>
            </a:r>
            <a:r>
              <a:rPr lang="en-US" altLang="en-US" sz="1400" dirty="0">
                <a:solidFill>
                  <a:schemeClr val="tx1"/>
                </a:solidFill>
              </a:rPr>
              <a:t> and Covariance Descriptor</a:t>
            </a:r>
            <a:endParaRPr lang="fr-FR" altLang="en-US" sz="1400" dirty="0">
              <a:solidFill>
                <a:schemeClr val="tx1"/>
              </a:solidFill>
            </a:endParaRPr>
          </a:p>
        </p:txBody>
      </p:sp>
      <p:sp>
        <p:nvSpPr>
          <p:cNvPr id="13" name="Content Placeholder 2"/>
          <p:cNvSpPr>
            <a:spLocks noGrp="1"/>
          </p:cNvSpPr>
          <p:nvPr>
            <p:ph idx="1"/>
          </p:nvPr>
        </p:nvSpPr>
        <p:spPr bwMode="auto">
          <a:xfrm>
            <a:off x="250825" y="765175"/>
            <a:ext cx="8785225" cy="5688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Tx/>
              <a:buNone/>
            </a:pPr>
            <a:r>
              <a:rPr lang="en-US" altLang="zh-CN" sz="3200" b="1" smtClean="0">
                <a:ea typeface="宋体" pitchFamily="2" charset="-122"/>
              </a:rPr>
              <a:t>Results</a:t>
            </a:r>
          </a:p>
          <a:p>
            <a:pPr marL="0" indent="0" algn="ctr">
              <a:buFontTx/>
              <a:buNone/>
            </a:pPr>
            <a:endParaRPr lang="en-US" altLang="zh-CN" sz="500" b="1" smtClean="0">
              <a:ea typeface="宋体" pitchFamily="2" charset="-122"/>
            </a:endParaRPr>
          </a:p>
          <a:p>
            <a:pPr marL="0" indent="0">
              <a:buFont typeface="Wingdings" pitchFamily="2" charset="2"/>
              <a:buChar char="Ø"/>
            </a:pPr>
            <a:endParaRPr lang="en-US" altLang="zh-CN" sz="2200" smtClean="0">
              <a:ea typeface="宋体" pitchFamily="2" charset="-122"/>
            </a:endParaRPr>
          </a:p>
        </p:txBody>
      </p:sp>
      <p:sp>
        <p:nvSpPr>
          <p:cNvPr id="14" name="AutoShape 96"/>
          <p:cNvSpPr>
            <a:spLocks noChangeArrowheads="1"/>
          </p:cNvSpPr>
          <p:nvPr/>
        </p:nvSpPr>
        <p:spPr bwMode="auto">
          <a:xfrm>
            <a:off x="147638" y="1009650"/>
            <a:ext cx="2241550" cy="331788"/>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round/>
            <a:headEnd/>
            <a:tailEnd/>
          </a:ln>
          <a:effectLst>
            <a:outerShdw blurRad="63500" dist="38099" dir="2700000" algn="ctr" rotWithShape="0">
              <a:srgbClr val="000000">
                <a:alpha val="74998"/>
              </a:srgbClr>
            </a:outerShdw>
          </a:effectLst>
        </p:spPr>
        <p:txBody>
          <a:bodyPr wrap="none" lIns="67163" tIns="33582" rIns="67163" bIns="33582" anchor="ctr"/>
          <a:lstStyle/>
          <a:p>
            <a:pPr marL="342900" indent="-342900" defTabSz="3068751" eaLnBrk="1" hangingPunct="1">
              <a:buFont typeface="Wingdings" panose="05000000000000000000" pitchFamily="2" charset="2"/>
              <a:buChar char="u"/>
              <a:defRPr/>
            </a:pPr>
            <a:r>
              <a:rPr lang="en-US" sz="2000" dirty="0" err="1">
                <a:solidFill>
                  <a:schemeClr val="bg1"/>
                </a:solidFill>
                <a:latin typeface="Helvetica" pitchFamily="34" charset="0"/>
                <a:cs typeface="Arial" panose="020B0604020202020204" pitchFamily="34" charset="0"/>
              </a:rPr>
              <a:t>VIPeR</a:t>
            </a:r>
            <a:r>
              <a:rPr lang="en-US" sz="2000" dirty="0">
                <a:solidFill>
                  <a:schemeClr val="bg1"/>
                </a:solidFill>
                <a:latin typeface="Helvetica" pitchFamily="34" charset="0"/>
                <a:cs typeface="Arial" panose="020B0604020202020204" pitchFamily="34" charset="0"/>
              </a:rPr>
              <a:t> Dataset</a:t>
            </a:r>
          </a:p>
        </p:txBody>
      </p:sp>
      <p:pic>
        <p:nvPicPr>
          <p:cNvPr id="15" name="Picture 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7363" y="1341438"/>
            <a:ext cx="4738687"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 name="表格 8"/>
          <p:cNvGraphicFramePr>
            <a:graphicFrameLocks noGrp="1"/>
          </p:cNvGraphicFramePr>
          <p:nvPr/>
        </p:nvGraphicFramePr>
        <p:xfrm>
          <a:off x="244475" y="1473200"/>
          <a:ext cx="3827463" cy="2332036"/>
        </p:xfrm>
        <a:graphic>
          <a:graphicData uri="http://schemas.openxmlformats.org/drawingml/2006/table">
            <a:tbl>
              <a:tblPr/>
              <a:tblGrid>
                <a:gridCol w="956163"/>
                <a:gridCol w="967413"/>
                <a:gridCol w="883044"/>
                <a:gridCol w="1020843"/>
              </a:tblGrid>
              <a:tr h="518231">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method</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feature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extract</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473200">
                        <a:spcBef>
                          <a:spcPct val="20000"/>
                        </a:spcBef>
                        <a:defRPr sz="2800">
                          <a:solidFill>
                            <a:schemeClr val="tx1"/>
                          </a:solidFill>
                          <a:latin typeface="Arial" panose="020B0604020202020204" pitchFamily="34" charset="0"/>
                          <a:cs typeface="Arial" panose="020B0604020202020204" pitchFamily="34" charset="0"/>
                        </a:defRPr>
                      </a:lvl1pPr>
                      <a:lvl2pPr marL="742950" indent="-285750" defTabSz="147320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defTabSz="14732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defTabSz="1473200">
                        <a:spcBef>
                          <a:spcPct val="20000"/>
                        </a:spcBef>
                        <a:defRPr>
                          <a:solidFill>
                            <a:schemeClr val="tx1"/>
                          </a:solidFill>
                          <a:latin typeface="Arial" panose="020B0604020202020204" pitchFamily="34" charset="0"/>
                          <a:cs typeface="Arial" panose="020B0604020202020204" pitchFamily="34" charset="0"/>
                        </a:defRPr>
                      </a:lvl4pPr>
                      <a:lvl5pPr marL="2057400" indent="-228600" defTabSz="1473200">
                        <a:spcBef>
                          <a:spcPct val="20000"/>
                        </a:spcBef>
                        <a:defRPr>
                          <a:solidFill>
                            <a:schemeClr val="tx1"/>
                          </a:solidFill>
                          <a:latin typeface="Arial" panose="020B0604020202020204" pitchFamily="34" charset="0"/>
                          <a:cs typeface="Arial" panose="020B0604020202020204" pitchFamily="34" charset="0"/>
                        </a:defRPr>
                      </a:lvl5pPr>
                      <a:lvl6pPr marL="2514600" indent="-228600" defTabSz="14732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4732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4732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4732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14732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metric learn</a:t>
                      </a:r>
                      <a:endParaRPr kumimoji="0" lang="zh-CN" altLang="zh-CN" sz="17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distance compute</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MCSH</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84s</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0</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40s</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TSM</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121s</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0</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8h</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MSPC</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114s</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0</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25s</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TCM</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114s</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0</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5min</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HSCD</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185s</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0</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56s</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SDALF</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1.6h</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0</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1.4h</a:t>
                      </a:r>
                      <a:endParaRPr kumimoji="0" lang="zh-CN" altLang="zh-CN" sz="17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25911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RDC</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131s</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1.5h</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50s</a:t>
                      </a:r>
                      <a:endParaRPr kumimoji="0" lang="zh-CN" altLang="zh-CN" sz="17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marL="68576" marR="68576" marT="0" marB="0"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 name="AutoShape 96"/>
          <p:cNvSpPr>
            <a:spLocks noChangeArrowheads="1"/>
          </p:cNvSpPr>
          <p:nvPr/>
        </p:nvSpPr>
        <p:spPr bwMode="auto">
          <a:xfrm>
            <a:off x="147638" y="4024313"/>
            <a:ext cx="2241550" cy="341312"/>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round/>
            <a:headEnd/>
            <a:tailEnd/>
          </a:ln>
          <a:effectLst>
            <a:outerShdw blurRad="63500" dist="38099" dir="2700000" algn="ctr" rotWithShape="0">
              <a:srgbClr val="000000">
                <a:alpha val="74998"/>
              </a:srgbClr>
            </a:outerShdw>
          </a:effectLst>
        </p:spPr>
        <p:txBody>
          <a:bodyPr wrap="none" lIns="67163" tIns="33582" rIns="67163" bIns="33582" anchor="ctr"/>
          <a:lstStyle/>
          <a:p>
            <a:pPr marL="342900" indent="-342900" defTabSz="3068751" eaLnBrk="1" hangingPunct="1">
              <a:buFont typeface="Wingdings" panose="05000000000000000000" pitchFamily="2" charset="2"/>
              <a:buChar char="u"/>
              <a:defRPr/>
            </a:pPr>
            <a:r>
              <a:rPr lang="en-US" sz="2000" dirty="0" err="1">
                <a:solidFill>
                  <a:schemeClr val="bg1"/>
                </a:solidFill>
                <a:latin typeface="Helvetica" pitchFamily="34" charset="0"/>
                <a:cs typeface="Arial" panose="020B0604020202020204" pitchFamily="34" charset="0"/>
              </a:rPr>
              <a:t>iLIDS</a:t>
            </a:r>
            <a:r>
              <a:rPr lang="en-US" sz="2000" dirty="0">
                <a:solidFill>
                  <a:schemeClr val="bg1"/>
                </a:solidFill>
                <a:latin typeface="Helvetica" pitchFamily="34" charset="0"/>
                <a:cs typeface="Arial" panose="020B0604020202020204" pitchFamily="34" charset="0"/>
              </a:rPr>
              <a:t> Dataset</a:t>
            </a:r>
          </a:p>
        </p:txBody>
      </p:sp>
      <p:pic>
        <p:nvPicPr>
          <p:cNvPr id="18"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38" y="4470400"/>
            <a:ext cx="39497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AutoShape 96"/>
          <p:cNvSpPr>
            <a:spLocks noChangeArrowheads="1"/>
          </p:cNvSpPr>
          <p:nvPr/>
        </p:nvSpPr>
        <p:spPr bwMode="auto">
          <a:xfrm>
            <a:off x="4297363" y="4024313"/>
            <a:ext cx="2794000" cy="341312"/>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round/>
            <a:headEnd/>
            <a:tailEnd/>
          </a:ln>
          <a:effectLst>
            <a:outerShdw blurRad="63500" dist="38099" dir="2700000" algn="ctr" rotWithShape="0">
              <a:srgbClr val="000000">
                <a:alpha val="74998"/>
              </a:srgbClr>
            </a:outerShdw>
          </a:effectLst>
        </p:spPr>
        <p:txBody>
          <a:bodyPr wrap="none" lIns="67163" tIns="33582" rIns="67163" bIns="33582" anchor="ctr"/>
          <a:lstStyle/>
          <a:p>
            <a:pPr marL="342900" indent="-342900" defTabSz="3068751" eaLnBrk="1" hangingPunct="1">
              <a:buFont typeface="Wingdings" panose="05000000000000000000" pitchFamily="2" charset="2"/>
              <a:buChar char="u"/>
              <a:defRPr/>
            </a:pPr>
            <a:r>
              <a:rPr lang="en-US" sz="2000" dirty="0">
                <a:solidFill>
                  <a:schemeClr val="bg1"/>
                </a:solidFill>
                <a:latin typeface="Helvetica" pitchFamily="34" charset="0"/>
                <a:cs typeface="Arial" panose="020B0604020202020204" pitchFamily="34" charset="0"/>
              </a:rPr>
              <a:t>Caviar4reid Dataset</a:t>
            </a:r>
          </a:p>
        </p:txBody>
      </p:sp>
      <p:pic>
        <p:nvPicPr>
          <p:cNvPr id="20" name="Picture 8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075" y="4470400"/>
            <a:ext cx="475297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9921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animBg="1"/>
      <p:bldP spid="17"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zh-CN" sz="4000" b="1" dirty="0" smtClean="0">
                <a:solidFill>
                  <a:schemeClr val="bg1"/>
                </a:solidFill>
                <a:ea typeface="宋体" pitchFamily="2" charset="-122"/>
              </a:rPr>
              <a:t>Articulated Gaussian Kernel Correlation for Human Pose Estimation</a:t>
            </a:r>
            <a:endParaRPr lang="en-US" altLang="zh-CN" sz="3600" dirty="0" smtClean="0">
              <a:solidFill>
                <a:schemeClr val="bg1"/>
              </a:solidFill>
            </a:endParaRPr>
          </a:p>
          <a:p>
            <a:pPr algn="ctr" eaLnBrk="1" hangingPunct="1"/>
            <a:endParaRPr lang="en-US" altLang="zh-CN" sz="2400" b="1" i="1" dirty="0" smtClean="0">
              <a:solidFill>
                <a:schemeClr val="bg1"/>
              </a:solidFill>
            </a:endParaRPr>
          </a:p>
          <a:p>
            <a:pPr algn="ctr" eaLnBrk="1" hangingPunct="1"/>
            <a:r>
              <a:rPr lang="en-US" altLang="zh-CN" sz="2400" b="1" i="1" dirty="0" err="1" smtClean="0">
                <a:solidFill>
                  <a:schemeClr val="bg1"/>
                </a:solidFill>
              </a:rPr>
              <a:t>Meng</a:t>
            </a:r>
            <a:r>
              <a:rPr lang="en-US" altLang="zh-CN" sz="2400" b="1" i="1" dirty="0" smtClean="0">
                <a:solidFill>
                  <a:schemeClr val="bg1"/>
                </a:solidFill>
              </a:rPr>
              <a:t> Ding and </a:t>
            </a:r>
            <a:r>
              <a:rPr lang="en-US" altLang="zh-CN" sz="2400" b="1" i="1" dirty="0" err="1" smtClean="0">
                <a:solidFill>
                  <a:schemeClr val="bg1"/>
                </a:solidFill>
              </a:rPr>
              <a:t>Guoliang</a:t>
            </a:r>
            <a:r>
              <a:rPr lang="en-US" altLang="zh-CN" sz="2400" b="1" i="1" dirty="0" smtClean="0">
                <a:solidFill>
                  <a:schemeClr val="bg1"/>
                </a:solidFill>
              </a:rPr>
              <a:t> Fan</a:t>
            </a:r>
          </a:p>
          <a:p>
            <a:pPr algn="ctr" eaLnBrk="1" hangingPunct="1"/>
            <a:r>
              <a:rPr lang="en-US" altLang="zh-CN" sz="2400" i="1" dirty="0" smtClean="0">
                <a:solidFill>
                  <a:schemeClr val="bg1"/>
                </a:solidFill>
              </a:rPr>
              <a:t>Oklahoma State University</a:t>
            </a:r>
            <a:endParaRPr lang="en-US" altLang="zh-CN" sz="2400" b="1" i="1" dirty="0" smtClean="0">
              <a:solidFill>
                <a:schemeClr val="bg1"/>
              </a:solidFill>
              <a:ea typeface="宋体" pitchFamily="2" charset="-122"/>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#5</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800" dirty="0">
                <a:solidFill>
                  <a:schemeClr val="tx1"/>
                </a:solidFill>
                <a:ea typeface="宋体" pitchFamily="2" charset="-122"/>
              </a:rPr>
              <a:t>Articulated Gaussian Kernel Correlation for Human Pose Estimation</a:t>
            </a:r>
            <a:endParaRPr lang="en-US" altLang="zh-CN" sz="1600" dirty="0" smtClean="0">
              <a:solidFill>
                <a:schemeClr val="tx1"/>
              </a:solidFill>
            </a:endParaRPr>
          </a:p>
        </p:txBody>
      </p:sp>
      <p:sp>
        <p:nvSpPr>
          <p:cNvPr id="4" name="Content Placeholder 2"/>
          <p:cNvSpPr txBox="1">
            <a:spLocks/>
          </p:cNvSpPr>
          <p:nvPr/>
        </p:nvSpPr>
        <p:spPr>
          <a:xfrm>
            <a:off x="179512" y="692696"/>
            <a:ext cx="7272808" cy="6192688"/>
          </a:xfrm>
          <a:prstGeom prst="rect">
            <a:avLst/>
          </a:prstGeom>
        </p:spPr>
        <p:txBody>
          <a:bodyPr>
            <a:norm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1800">
                <a:solidFill>
                  <a:schemeClr val="tx1"/>
                </a:solidFill>
                <a:latin typeface="+mn-lt"/>
                <a:cs typeface="+mn-cs"/>
              </a:defRPr>
            </a:lvl4pPr>
            <a:lvl5pPr marL="2057400" indent="-228600" algn="l" rtl="0" eaLnBrk="0" fontAlgn="base" hangingPunct="0">
              <a:spcBef>
                <a:spcPct val="20000"/>
              </a:spcBef>
              <a:spcAft>
                <a:spcPct val="0"/>
              </a:spcAft>
              <a:buChar char="»"/>
              <a:defRPr sz="18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r>
              <a:rPr lang="en-US" altLang="zh-CN" kern="0" dirty="0" smtClean="0"/>
              <a:t>Motivation</a:t>
            </a:r>
          </a:p>
          <a:p>
            <a:pPr lvl="1"/>
            <a:r>
              <a:rPr lang="en-US" kern="0" dirty="0" smtClean="0"/>
              <a:t>Kinect triggers lots of research for human motion capture (</a:t>
            </a:r>
            <a:r>
              <a:rPr lang="en-US" kern="0" dirty="0" err="1" smtClean="0"/>
              <a:t>Mocap</a:t>
            </a:r>
            <a:r>
              <a:rPr lang="en-US" kern="0" dirty="0" smtClean="0"/>
              <a:t>).</a:t>
            </a:r>
          </a:p>
          <a:p>
            <a:pPr lvl="2"/>
            <a:r>
              <a:rPr lang="en-US" kern="0" dirty="0" smtClean="0"/>
              <a:t>Human motion analysis</a:t>
            </a:r>
          </a:p>
          <a:p>
            <a:pPr lvl="2"/>
            <a:r>
              <a:rPr lang="en-US" kern="0" dirty="0" smtClean="0"/>
              <a:t>Human computer interaction (HCI)</a:t>
            </a:r>
          </a:p>
          <a:p>
            <a:pPr lvl="2"/>
            <a:r>
              <a:rPr lang="en-US" kern="0" dirty="0" smtClean="0"/>
              <a:t>3D computer animation</a:t>
            </a:r>
          </a:p>
          <a:p>
            <a:r>
              <a:rPr lang="en-US" kern="0" dirty="0" smtClean="0"/>
              <a:t>Challenges</a:t>
            </a:r>
          </a:p>
          <a:p>
            <a:pPr lvl="1"/>
            <a:r>
              <a:rPr lang="en-US" kern="0" dirty="0" smtClean="0"/>
              <a:t>High computational complexity</a:t>
            </a:r>
          </a:p>
          <a:p>
            <a:pPr lvl="1"/>
            <a:r>
              <a:rPr lang="en-US" altLang="zh-CN" kern="0" dirty="0" smtClean="0"/>
              <a:t>Large </a:t>
            </a:r>
            <a:r>
              <a:rPr lang="en-US" kern="0" dirty="0" smtClean="0"/>
              <a:t>database </a:t>
            </a:r>
            <a:r>
              <a:rPr lang="en-US" kern="0" dirty="0"/>
              <a:t>for </a:t>
            </a:r>
            <a:r>
              <a:rPr lang="en-US" kern="0" dirty="0" smtClean="0"/>
              <a:t>querying or training</a:t>
            </a:r>
          </a:p>
          <a:p>
            <a:r>
              <a:rPr lang="en-US" kern="0" dirty="0" smtClean="0"/>
              <a:t>Our Goals</a:t>
            </a:r>
          </a:p>
          <a:p>
            <a:pPr lvl="1"/>
            <a:r>
              <a:rPr lang="en-US" kern="0" dirty="0" smtClean="0"/>
              <a:t>Without querying database or training data</a:t>
            </a:r>
          </a:p>
          <a:p>
            <a:pPr lvl="1"/>
            <a:r>
              <a:rPr lang="en-US" kern="0" dirty="0" smtClean="0"/>
              <a:t>A general articulated pose tracking framework</a:t>
            </a:r>
          </a:p>
          <a:p>
            <a:pPr lvl="1"/>
            <a:r>
              <a:rPr lang="en-US" kern="0" dirty="0" smtClean="0"/>
              <a:t>Robust to noisy depth data</a:t>
            </a:r>
          </a:p>
        </p:txBody>
      </p:sp>
      <p:grpSp>
        <p:nvGrpSpPr>
          <p:cNvPr id="5" name="Group 4"/>
          <p:cNvGrpSpPr/>
          <p:nvPr/>
        </p:nvGrpSpPr>
        <p:grpSpPr>
          <a:xfrm>
            <a:off x="6750953" y="2914553"/>
            <a:ext cx="2357551" cy="1934609"/>
            <a:chOff x="6750953" y="2986561"/>
            <a:chExt cx="2357551" cy="1934609"/>
          </a:xfrm>
        </p:grpSpPr>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1740" y="2986561"/>
              <a:ext cx="2066072" cy="1566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750953" y="4505672"/>
              <a:ext cx="2357551" cy="415498"/>
            </a:xfrm>
            <a:prstGeom prst="rect">
              <a:avLst/>
            </a:prstGeom>
            <a:noFill/>
          </p:spPr>
          <p:txBody>
            <a:bodyPr wrap="square" rtlCol="0">
              <a:spAutoFit/>
            </a:bodyPr>
            <a:lstStyle/>
            <a:p>
              <a:r>
                <a:rPr lang="en-US" sz="700" dirty="0" smtClean="0"/>
                <a:t>P. </a:t>
              </a:r>
              <a:r>
                <a:rPr lang="en-US" sz="700" dirty="0" err="1"/>
                <a:t>Kohli</a:t>
              </a:r>
              <a:r>
                <a:rPr lang="en-US" sz="700" dirty="0" smtClean="0"/>
                <a:t>, J. </a:t>
              </a:r>
              <a:r>
                <a:rPr lang="en-US" sz="700" dirty="0" err="1"/>
                <a:t>Shotton</a:t>
              </a:r>
              <a:r>
                <a:rPr lang="en-US" sz="700" dirty="0"/>
                <a:t>. "Key developments in human pose estimation for </a:t>
              </a:r>
              <a:r>
                <a:rPr lang="en-US" sz="700" dirty="0" err="1"/>
                <a:t>kinect</a:t>
              </a:r>
              <a:r>
                <a:rPr lang="en-US" sz="700" dirty="0"/>
                <a:t>." </a:t>
              </a:r>
              <a:r>
                <a:rPr lang="en-US" sz="700" i="1" dirty="0"/>
                <a:t>Consumer Depth Cameras for Computer Vision</a:t>
              </a:r>
              <a:r>
                <a:rPr lang="en-US" sz="700" dirty="0"/>
                <a:t>. Springer London, 2013. 63-70.</a:t>
              </a:r>
            </a:p>
          </p:txBody>
        </p:sp>
      </p:grpSp>
      <p:grpSp>
        <p:nvGrpSpPr>
          <p:cNvPr id="8" name="Group 7"/>
          <p:cNvGrpSpPr/>
          <p:nvPr/>
        </p:nvGrpSpPr>
        <p:grpSpPr>
          <a:xfrm>
            <a:off x="7184378" y="4869160"/>
            <a:ext cx="1848655" cy="1819602"/>
            <a:chOff x="7184378" y="4941168"/>
            <a:chExt cx="1848655" cy="1819602"/>
          </a:xfrm>
        </p:grpSpPr>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9710" y="4941168"/>
              <a:ext cx="1617992" cy="148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7184378" y="6417384"/>
              <a:ext cx="1848655" cy="343386"/>
            </a:xfrm>
            <a:prstGeom prst="rect">
              <a:avLst/>
            </a:prstGeom>
            <a:noFill/>
          </p:spPr>
          <p:txBody>
            <a:bodyPr wrap="square" rtlCol="0">
              <a:spAutoFit/>
            </a:bodyPr>
            <a:lstStyle/>
            <a:p>
              <a:r>
                <a:rPr lang="en-US" sz="700" dirty="0" smtClean="0"/>
                <a:t>A. </a:t>
              </a:r>
              <a:r>
                <a:rPr lang="en-US" sz="700" dirty="0" err="1"/>
                <a:t>Baak</a:t>
              </a:r>
              <a:r>
                <a:rPr lang="en-US" sz="700" dirty="0" smtClean="0"/>
                <a:t>, </a:t>
              </a:r>
              <a:r>
                <a:rPr lang="en-US" sz="700" dirty="0"/>
                <a:t>et al. "A data-driven approach for real-time full body pose reconstruction from a depth camera</a:t>
              </a:r>
              <a:r>
                <a:rPr lang="en-US" sz="700" dirty="0" smtClean="0"/>
                <a:t>.“,</a:t>
              </a:r>
              <a:r>
                <a:rPr lang="en-US" sz="700" dirty="0"/>
                <a:t> </a:t>
              </a:r>
              <a:r>
                <a:rPr lang="en-US" sz="700" i="1" dirty="0" smtClean="0"/>
                <a:t>ICCV, 2011</a:t>
              </a:r>
              <a:r>
                <a:rPr lang="en-US" sz="700" dirty="0" smtClean="0"/>
                <a:t>.</a:t>
              </a:r>
              <a:endParaRPr lang="en-US" sz="700" dirty="0"/>
            </a:p>
          </p:txBody>
        </p:sp>
      </p:grpSp>
      <p:grpSp>
        <p:nvGrpSpPr>
          <p:cNvPr id="11" name="Group 10"/>
          <p:cNvGrpSpPr/>
          <p:nvPr/>
        </p:nvGrpSpPr>
        <p:grpSpPr>
          <a:xfrm>
            <a:off x="5378992" y="1484784"/>
            <a:ext cx="3618820" cy="1272555"/>
            <a:chOff x="5378992" y="1556792"/>
            <a:chExt cx="3618820" cy="1272555"/>
          </a:xfrm>
        </p:grpSpPr>
        <p:grpSp>
          <p:nvGrpSpPr>
            <p:cNvPr id="12" name="Group 11"/>
            <p:cNvGrpSpPr/>
            <p:nvPr/>
          </p:nvGrpSpPr>
          <p:grpSpPr>
            <a:xfrm>
              <a:off x="5378992" y="1556792"/>
              <a:ext cx="3618820" cy="1097930"/>
              <a:chOff x="5410200" y="654670"/>
              <a:chExt cx="3618820" cy="1097930"/>
            </a:xfrm>
          </p:grpSpPr>
          <p:pic>
            <p:nvPicPr>
              <p:cNvPr id="14" name="Picture 5" descr="C:\Users\Meng\Dropbox\Qulify Exam Report\Draw_Fig\kinect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0200" y="918177"/>
                <a:ext cx="1295400" cy="53949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3058" y="654670"/>
                <a:ext cx="1985962" cy="1097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TextBox 12"/>
            <p:cNvSpPr txBox="1"/>
            <p:nvPr/>
          </p:nvSpPr>
          <p:spPr>
            <a:xfrm>
              <a:off x="5803756" y="2629292"/>
              <a:ext cx="3163045" cy="200055"/>
            </a:xfrm>
            <a:prstGeom prst="rect">
              <a:avLst/>
            </a:prstGeom>
            <a:noFill/>
          </p:spPr>
          <p:txBody>
            <a:bodyPr wrap="none" rtlCol="0">
              <a:spAutoFit/>
            </a:bodyPr>
            <a:lstStyle/>
            <a:p>
              <a:r>
                <a:rPr lang="en-US" sz="700" dirty="0"/>
                <a:t>https://www.microsoft.com/en-us/kinectforwindows/meetkinect/default.aspx</a:t>
              </a:r>
            </a:p>
          </p:txBody>
        </p:sp>
      </p:grpSp>
    </p:spTree>
    <p:extLst>
      <p:ext uri="{BB962C8B-B14F-4D97-AF65-F5344CB8AC3E}">
        <p14:creationId xmlns:p14="http://schemas.microsoft.com/office/powerpoint/2010/main" val="183344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Effect transition="in" filter="fade">
                                      <p:cBhvr>
                                        <p:cTn id="29" dur="500"/>
                                        <p:tgtEl>
                                          <p:spTgt spid="4">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fade">
                                      <p:cBhvr>
                                        <p:cTn id="52" dur="500"/>
                                        <p:tgtEl>
                                          <p:spTgt spid="4">
                                            <p:txEl>
                                              <p:pRg st="8" end="8"/>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Effect transition="in" filter="fade">
                                      <p:cBhvr>
                                        <p:cTn id="55" dur="500"/>
                                        <p:tgtEl>
                                          <p:spTgt spid="4">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4">
                                            <p:txEl>
                                              <p:pRg st="10" end="10"/>
                                            </p:txEl>
                                          </p:spTgt>
                                        </p:tgtEl>
                                        <p:attrNameLst>
                                          <p:attrName>style.visibility</p:attrName>
                                        </p:attrNameLst>
                                      </p:cBhvr>
                                      <p:to>
                                        <p:strVal val="visible"/>
                                      </p:to>
                                    </p:set>
                                    <p:animEffect transition="in" filter="fade">
                                      <p:cBhvr>
                                        <p:cTn id="60" dur="500"/>
                                        <p:tgtEl>
                                          <p:spTgt spid="4">
                                            <p:txEl>
                                              <p:pRg st="10" end="1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4">
                                            <p:txEl>
                                              <p:pRg st="11" end="11"/>
                                            </p:txEl>
                                          </p:spTgt>
                                        </p:tgtEl>
                                        <p:attrNameLst>
                                          <p:attrName>style.visibility</p:attrName>
                                        </p:attrNameLst>
                                      </p:cBhvr>
                                      <p:to>
                                        <p:strVal val="visible"/>
                                      </p:to>
                                    </p:set>
                                    <p:animEffect transition="in" filter="fade">
                                      <p:cBhvr>
                                        <p:cTn id="65"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800" dirty="0">
                <a:solidFill>
                  <a:schemeClr val="tx1"/>
                </a:solidFill>
                <a:ea typeface="宋体" pitchFamily="2" charset="-122"/>
              </a:rPr>
              <a:t>Articulated Gaussian Kernel Correlation for Human Pose Estimation</a:t>
            </a:r>
            <a:endParaRPr lang="en-US" altLang="zh-CN" sz="1600" dirty="0" smtClean="0">
              <a:solidFill>
                <a:schemeClr val="tx1"/>
              </a:solidFill>
            </a:endParaRPr>
          </a:p>
        </p:txBody>
      </p:sp>
      <p:sp>
        <p:nvSpPr>
          <p:cNvPr id="3" name="内容占位符 2"/>
          <p:cNvSpPr>
            <a:spLocks noGrp="1"/>
          </p:cNvSpPr>
          <p:nvPr>
            <p:ph idx="1"/>
          </p:nvPr>
        </p:nvSpPr>
        <p:spPr>
          <a:xfrm>
            <a:off x="251519" y="836712"/>
            <a:ext cx="5233699" cy="5272029"/>
          </a:xfrm>
        </p:spPr>
        <p:txBody>
          <a:bodyPr/>
          <a:lstStyle/>
          <a:p>
            <a:r>
              <a:rPr lang="en-US" altLang="zh-CN" dirty="0" smtClean="0"/>
              <a:t>Approaches</a:t>
            </a:r>
            <a:endParaRPr lang="en-US" altLang="zh-CN" dirty="0"/>
          </a:p>
          <a:p>
            <a:pPr lvl="1"/>
            <a:r>
              <a:rPr lang="en-US" altLang="zh-CN" sz="2000" dirty="0"/>
              <a:t>Both </a:t>
            </a:r>
            <a:r>
              <a:rPr lang="en-US" altLang="zh-CN" sz="2000" dirty="0" smtClean="0"/>
              <a:t>the human </a:t>
            </a:r>
            <a:r>
              <a:rPr lang="en-US" altLang="zh-CN" sz="2000" dirty="0"/>
              <a:t>body </a:t>
            </a:r>
            <a:r>
              <a:rPr lang="en-US" altLang="zh-CN" sz="2000" dirty="0" smtClean="0"/>
              <a:t>template </a:t>
            </a:r>
            <a:r>
              <a:rPr lang="en-US" altLang="zh-CN" sz="2000" dirty="0"/>
              <a:t>and the </a:t>
            </a:r>
            <a:r>
              <a:rPr lang="en-US" altLang="zh-CN" sz="2000" dirty="0" smtClean="0"/>
              <a:t>observed 3D point </a:t>
            </a:r>
            <a:r>
              <a:rPr lang="en-US" altLang="zh-CN" sz="2000" dirty="0"/>
              <a:t>cloud are represented </a:t>
            </a:r>
            <a:r>
              <a:rPr lang="en-US" altLang="zh-CN" sz="2000" dirty="0" smtClean="0"/>
              <a:t>by Gaussian kernels.</a:t>
            </a:r>
          </a:p>
          <a:p>
            <a:pPr lvl="1"/>
            <a:r>
              <a:rPr lang="en-US" altLang="zh-CN" sz="2000" dirty="0" smtClean="0"/>
              <a:t>Pose </a:t>
            </a:r>
            <a:r>
              <a:rPr lang="en-US" altLang="zh-CN" sz="2000" dirty="0"/>
              <a:t>estimation is treated as maximizing their Gaussian kernel correlation (KC).</a:t>
            </a:r>
          </a:p>
          <a:p>
            <a:pPr marL="0" indent="0">
              <a:buNone/>
            </a:pPr>
            <a:endParaRPr lang="en-US" altLang="zh-CN" dirty="0" smtClean="0"/>
          </a:p>
          <a:p>
            <a:r>
              <a:rPr lang="en-US" altLang="zh-CN" dirty="0" smtClean="0"/>
              <a:t>Contributions</a:t>
            </a:r>
          </a:p>
          <a:p>
            <a:pPr lvl="1"/>
            <a:r>
              <a:rPr lang="en-US" altLang="zh-CN" sz="2000" dirty="0"/>
              <a:t>A</a:t>
            </a:r>
            <a:r>
              <a:rPr lang="en-US" altLang="zh-CN" sz="2000" dirty="0" smtClean="0"/>
              <a:t> unified Gaussian KC function </a:t>
            </a:r>
          </a:p>
          <a:p>
            <a:pPr lvl="1"/>
            <a:r>
              <a:rPr lang="en-US" altLang="zh-CN" sz="2000" dirty="0"/>
              <a:t>A</a:t>
            </a:r>
            <a:r>
              <a:rPr lang="en-US" altLang="zh-CN" sz="2000" dirty="0" smtClean="0"/>
              <a:t>n articulated Gaussian KC embedded with a kinematic skeleton</a:t>
            </a:r>
          </a:p>
          <a:p>
            <a:pPr lvl="1"/>
            <a:r>
              <a:rPr lang="en-US" altLang="zh-CN" sz="2000" dirty="0" smtClean="0"/>
              <a:t>A real-time and robust articulated pose tracking framework. </a:t>
            </a:r>
          </a:p>
        </p:txBody>
      </p:sp>
      <p:pic>
        <p:nvPicPr>
          <p:cNvPr id="4" name="Picture 10" descr="C:\Users\Meng\Dropbox\My Conference Posters and Presentations\2015 CVPRW\SoG_illustration.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5408" y="3289809"/>
            <a:ext cx="2910999" cy="93610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5633672" y="4350051"/>
            <a:ext cx="3367162" cy="1108920"/>
            <a:chOff x="5498416" y="4408312"/>
            <a:chExt cx="3367162" cy="1209728"/>
          </a:xfrm>
        </p:grpSpPr>
        <p:pic>
          <p:nvPicPr>
            <p:cNvPr id="6" name="Picture 14" descr="C:\Users\Meng\Dropbox\My Conference Posters and Presentations\2015 CVPRW\articulated_skelenton_new.bm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7811"/>
            <a:stretch/>
          </p:blipFill>
          <p:spPr bwMode="auto">
            <a:xfrm>
              <a:off x="5498416" y="4437112"/>
              <a:ext cx="2457960" cy="11809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84806" y="4408312"/>
              <a:ext cx="880772" cy="1180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 name="Group 7"/>
          <p:cNvGrpSpPr/>
          <p:nvPr/>
        </p:nvGrpSpPr>
        <p:grpSpPr>
          <a:xfrm>
            <a:off x="5624074" y="5594076"/>
            <a:ext cx="1940194" cy="1166648"/>
            <a:chOff x="4077158" y="5257801"/>
            <a:chExt cx="2261733" cy="1395248"/>
          </a:xfrm>
        </p:grpSpPr>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7158" y="5257801"/>
              <a:ext cx="1145818" cy="1395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descr="D:\WACV2015_Results_Visulization\Motion_0\9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5426" t="17232" r="29152" b="14721"/>
            <a:stretch/>
          </p:blipFill>
          <p:spPr bwMode="auto">
            <a:xfrm>
              <a:off x="5370481" y="5257801"/>
              <a:ext cx="968410" cy="1395247"/>
            </a:xfrm>
            <a:prstGeom prst="rect">
              <a:avLst/>
            </a:prstGeom>
            <a:noFill/>
            <a:extLst>
              <a:ext uri="{909E8E84-426E-40DD-AFC4-6F175D3DCCD1}">
                <a14:hiddenFill xmlns:a14="http://schemas.microsoft.com/office/drawing/2010/main">
                  <a:solidFill>
                    <a:srgbClr val="FFFFFF"/>
                  </a:solidFill>
                </a14:hiddenFill>
              </a:ext>
            </a:extLst>
          </p:spPr>
        </p:pic>
        <p:sp>
          <p:nvSpPr>
            <p:cNvPr id="11" name="Right Arrow 10"/>
            <p:cNvSpPr/>
            <p:nvPr/>
          </p:nvSpPr>
          <p:spPr>
            <a:xfrm>
              <a:off x="5245180" y="5873312"/>
              <a:ext cx="241220" cy="1464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5218" y="1141397"/>
            <a:ext cx="1741604" cy="183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19847" y="1450909"/>
            <a:ext cx="1761089" cy="1219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447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500"/>
                                        <p:tgtEl>
                                          <p:spTgt spid="3">
                                            <p:txEl>
                                              <p:pRg st="6" end="6"/>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800" dirty="0">
                <a:solidFill>
                  <a:schemeClr val="tx1"/>
                </a:solidFill>
                <a:ea typeface="宋体" pitchFamily="2" charset="-122"/>
              </a:rPr>
              <a:t>Articulated Gaussian Kernel Correlation for Human Pose Estimation</a:t>
            </a:r>
            <a:endParaRPr lang="en-US" altLang="zh-CN" sz="1600" dirty="0" smtClean="0">
              <a:solidFill>
                <a:schemeClr val="tx1"/>
              </a:solidFill>
            </a:endParaRPr>
          </a:p>
        </p:txBody>
      </p:sp>
      <p:sp>
        <p:nvSpPr>
          <p:cNvPr id="3" name="内容占位符 2"/>
          <p:cNvSpPr>
            <a:spLocks noGrp="1"/>
          </p:cNvSpPr>
          <p:nvPr>
            <p:ph idx="1"/>
          </p:nvPr>
        </p:nvSpPr>
        <p:spPr>
          <a:xfrm>
            <a:off x="251520" y="836712"/>
            <a:ext cx="7643828" cy="5688632"/>
          </a:xfrm>
        </p:spPr>
        <p:txBody>
          <a:bodyPr/>
          <a:lstStyle/>
          <a:p>
            <a:r>
              <a:rPr lang="en-US" altLang="zh-CN" dirty="0" smtClean="0"/>
              <a:t>Experimental Results (SMMC-10) </a:t>
            </a:r>
          </a:p>
        </p:txBody>
      </p:sp>
      <p:pic>
        <p:nvPicPr>
          <p:cNvPr id="4" name="Motion20.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33177" t="7191" r="29732" b="12229"/>
          <a:stretch/>
        </p:blipFill>
        <p:spPr>
          <a:xfrm>
            <a:off x="2051720" y="4197364"/>
            <a:ext cx="2088232" cy="2544004"/>
          </a:xfrm>
          <a:prstGeom prst="rect">
            <a:avLst/>
          </a:prstGeom>
        </p:spPr>
      </p:pic>
      <p:pic>
        <p:nvPicPr>
          <p:cNvPr id="5" name="Picture 3" descr="C:\Users\Meng\Dropbox\My Conference Posters and Presentations\2015 CVPRW\accuracy_compare_for_poster.tif"/>
          <p:cNvPicPr>
            <a:picLocks noChangeAspect="1" noChangeArrowheads="1"/>
          </p:cNvPicPr>
          <p:nvPr/>
        </p:nvPicPr>
        <p:blipFill rotWithShape="1">
          <a:blip r:embed="rId8">
            <a:extLst>
              <a:ext uri="{28A0092B-C50C-407E-A947-70E740481C1C}">
                <a14:useLocalDpi xmlns:a14="http://schemas.microsoft.com/office/drawing/2010/main" val="0"/>
              </a:ext>
            </a:extLst>
          </a:blip>
          <a:srcRect l="8563" t="4275" r="9177" b="3708"/>
          <a:stretch/>
        </p:blipFill>
        <p:spPr bwMode="auto">
          <a:xfrm>
            <a:off x="827584" y="1454657"/>
            <a:ext cx="7920880" cy="2631440"/>
          </a:xfrm>
          <a:prstGeom prst="rect">
            <a:avLst/>
          </a:prstGeom>
          <a:noFill/>
          <a:extLst>
            <a:ext uri="{909E8E84-426E-40DD-AFC4-6F175D3DCCD1}">
              <a14:hiddenFill xmlns:a14="http://schemas.microsoft.com/office/drawing/2010/main">
                <a:solidFill>
                  <a:srgbClr val="FFFFFF"/>
                </a:solidFill>
              </a14:hiddenFill>
            </a:ext>
          </a:extLst>
        </p:spPr>
      </p:pic>
      <p:pic>
        <p:nvPicPr>
          <p:cNvPr id="6" name="Motion17.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9"/>
          <a:srcRect l="34576" t="15930" r="37583" b="17790"/>
          <a:stretch/>
        </p:blipFill>
        <p:spPr>
          <a:xfrm>
            <a:off x="4788024" y="4284421"/>
            <a:ext cx="1804794" cy="2414907"/>
          </a:xfrm>
          <a:prstGeom prst="rect">
            <a:avLst/>
          </a:prstGeom>
        </p:spPr>
      </p:pic>
    </p:spTree>
    <p:extLst>
      <p:ext uri="{BB962C8B-B14F-4D97-AF65-F5344CB8AC3E}">
        <p14:creationId xmlns:p14="http://schemas.microsoft.com/office/powerpoint/2010/main" val="141447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5915" fill="hold"/>
                                        <p:tgtEl>
                                          <p:spTgt spid="4"/>
                                        </p:tgtEl>
                                      </p:cBhvr>
                                    </p:cmd>
                                  </p:childTnLst>
                                </p:cTn>
                              </p:par>
                            </p:childTnLst>
                          </p:cTn>
                        </p:par>
                        <p:par>
                          <p:cTn id="11" fill="hold">
                            <p:stCondLst>
                              <p:cond delay="16415"/>
                            </p:stCondLst>
                            <p:childTnLst>
                              <p:par>
                                <p:cTn id="12" presetID="1" presetClass="mediacall" presetSubtype="0" fill="hold" nodeType="afterEffect">
                                  <p:stCondLst>
                                    <p:cond delay="0"/>
                                  </p:stCondLst>
                                  <p:childTnLst>
                                    <p:cmd type="call" cmd="playFrom(0.0)">
                                      <p:cBhvr>
                                        <p:cTn id="13" dur="1591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repeatCount="indefinite" fill="remove" display="0">
                  <p:stCondLst>
                    <p:cond delay="indefinite"/>
                  </p:stCondLst>
                </p:cTn>
                <p:tgtEl>
                  <p:spTgt spid="4"/>
                </p:tgtEl>
              </p:cMediaNode>
            </p:video>
            <p:video>
              <p:cMediaNode vol="80000">
                <p:cTn id="15" repeatCount="indefinite" fill="remove" display="0">
                  <p:stCondLst>
                    <p:cond delay="indefinite"/>
                  </p:stCondLst>
                </p:cTn>
                <p:tgtEl>
                  <p:spTgt spid="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0" algn="ctr"/>
            <a:r>
              <a:rPr lang="en-US" sz="2800" dirty="0" smtClean="0">
                <a:solidFill>
                  <a:srgbClr val="FFFFFF"/>
                </a:solidFill>
                <a:latin typeface="Arial Bold"/>
                <a:ea typeface="Arial Bold"/>
                <a:cs typeface="Arial Bold"/>
                <a:sym typeface="Arial Bold"/>
              </a:rPr>
              <a:t>Automation of Dormant Pruning in Specialty Crop Production: An Adaptive Framework for Automatic Reconstruction and Modeling of Apple Trees</a:t>
            </a:r>
          </a:p>
          <a:p>
            <a:pPr lvl="0" algn="ctr"/>
            <a:endParaRPr lang="en-US" sz="2000" i="1" dirty="0" smtClean="0">
              <a:solidFill>
                <a:srgbClr val="FFFFFF"/>
              </a:solidFill>
            </a:endParaRPr>
          </a:p>
          <a:p>
            <a:pPr lvl="0" algn="ctr"/>
            <a:r>
              <a:rPr lang="en-US" sz="2000" i="1" dirty="0" err="1" smtClean="0">
                <a:solidFill>
                  <a:srgbClr val="FFFFFF"/>
                </a:solidFill>
              </a:rPr>
              <a:t>Noha</a:t>
            </a:r>
            <a:r>
              <a:rPr lang="en-US" sz="2000" i="1" dirty="0" smtClean="0">
                <a:solidFill>
                  <a:srgbClr val="FFFFFF"/>
                </a:solidFill>
              </a:rPr>
              <a:t> </a:t>
            </a:r>
            <a:r>
              <a:rPr lang="en-US" sz="2000" i="1" dirty="0" err="1" smtClean="0">
                <a:solidFill>
                  <a:srgbClr val="FFFFFF"/>
                </a:solidFill>
              </a:rPr>
              <a:t>Elfiky</a:t>
            </a:r>
            <a:r>
              <a:rPr lang="en-US" sz="2000" i="1" dirty="0" smtClean="0">
                <a:solidFill>
                  <a:srgbClr val="FFFFFF"/>
                </a:solidFill>
              </a:rPr>
              <a:t>, </a:t>
            </a:r>
            <a:r>
              <a:rPr lang="en-US" sz="2000" i="1" dirty="0" err="1" smtClean="0">
                <a:solidFill>
                  <a:srgbClr val="FFFFFF"/>
                </a:solidFill>
              </a:rPr>
              <a:t>Shayan</a:t>
            </a:r>
            <a:r>
              <a:rPr lang="en-US" sz="2000" i="1" dirty="0" smtClean="0">
                <a:solidFill>
                  <a:srgbClr val="FFFFFF"/>
                </a:solidFill>
              </a:rPr>
              <a:t> Akbar, </a:t>
            </a:r>
            <a:r>
              <a:rPr lang="en-US" sz="2000" i="1" dirty="0" err="1" smtClean="0">
                <a:solidFill>
                  <a:srgbClr val="FFFFFF"/>
                </a:solidFill>
              </a:rPr>
              <a:t>Jianxin</a:t>
            </a:r>
            <a:r>
              <a:rPr lang="en-US" sz="2000" i="1" dirty="0" smtClean="0">
                <a:solidFill>
                  <a:srgbClr val="FFFFFF"/>
                </a:solidFill>
              </a:rPr>
              <a:t> Sun, Johnny Park, </a:t>
            </a:r>
            <a:r>
              <a:rPr lang="en-US" sz="2000" i="1" dirty="0" err="1" smtClean="0">
                <a:solidFill>
                  <a:srgbClr val="FFFFFF"/>
                </a:solidFill>
              </a:rPr>
              <a:t>Avinash</a:t>
            </a:r>
            <a:r>
              <a:rPr lang="en-US" sz="2000" i="1" dirty="0" smtClean="0">
                <a:solidFill>
                  <a:srgbClr val="FFFFFF"/>
                </a:solidFill>
              </a:rPr>
              <a:t> </a:t>
            </a:r>
            <a:r>
              <a:rPr lang="en-US" sz="2000" i="1" dirty="0" err="1" smtClean="0">
                <a:solidFill>
                  <a:srgbClr val="FFFFFF"/>
                </a:solidFill>
              </a:rPr>
              <a:t>Kak</a:t>
            </a:r>
            <a:endParaRPr lang="en-US" sz="2000" i="1" dirty="0" smtClean="0">
              <a:solidFill>
                <a:srgbClr val="FFFFFF"/>
              </a:solidFill>
            </a:endParaRPr>
          </a:p>
          <a:p>
            <a:pPr lvl="0" algn="ctr"/>
            <a:r>
              <a:rPr lang="en-US" sz="2000" i="1" dirty="0" smtClean="0">
                <a:solidFill>
                  <a:srgbClr val="FFFFFF"/>
                </a:solidFill>
              </a:rPr>
              <a:t>Purdue University School of Electrical and Computer Engineering</a:t>
            </a:r>
          </a:p>
          <a:p>
            <a:pPr lvl="0" algn="ctr"/>
            <a:r>
              <a:rPr lang="en-US" sz="2000" i="1" dirty="0" smtClean="0">
                <a:solidFill>
                  <a:srgbClr val="FFFFFF"/>
                </a:solidFill>
                <a:latin typeface="Arial Bold"/>
                <a:ea typeface="Arial Bold"/>
                <a:cs typeface="Arial Bold"/>
                <a:sym typeface="Arial Bold"/>
              </a:rPr>
              <a:t>Robot Vision Lab (RVL)</a:t>
            </a:r>
            <a:endParaRPr lang="en-US" sz="2000" i="1" dirty="0">
              <a:solidFill>
                <a:srgbClr val="FFFFFF"/>
              </a:solidFill>
              <a:latin typeface="Arial Bold"/>
              <a:ea typeface="Arial Bold"/>
              <a:cs typeface="Arial Bold"/>
              <a:sym typeface="Arial Bold"/>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#6</a:t>
            </a:r>
            <a:endParaRPr lang="en-US" b="1" dirty="0"/>
          </a:p>
        </p:txBody>
      </p:sp>
      <p:pic>
        <p:nvPicPr>
          <p:cNvPr id="4" name="image.png"/>
          <p:cNvPicPr/>
          <p:nvPr/>
        </p:nvPicPr>
        <p:blipFill>
          <a:blip r:embed="rId2">
            <a:extLst/>
          </a:blip>
          <a:stretch>
            <a:fillRect/>
          </a:stretch>
        </p:blipFill>
        <p:spPr>
          <a:xfrm>
            <a:off x="6300192" y="6158836"/>
            <a:ext cx="1935413" cy="616348"/>
          </a:xfrm>
          <a:prstGeom prst="rect">
            <a:avLst/>
          </a:prstGeom>
          <a:ln w="12700">
            <a:miter lim="400000"/>
          </a:ln>
        </p:spPr>
      </p:pic>
      <p:pic>
        <p:nvPicPr>
          <p:cNvPr id="5" name="image.png"/>
          <p:cNvPicPr/>
          <p:nvPr/>
        </p:nvPicPr>
        <p:blipFill>
          <a:blip r:embed="rId3">
            <a:extLst/>
          </a:blip>
          <a:stretch>
            <a:fillRect/>
          </a:stretch>
        </p:blipFill>
        <p:spPr>
          <a:xfrm>
            <a:off x="971600" y="6165644"/>
            <a:ext cx="1728193" cy="620688"/>
          </a:xfrm>
          <a:prstGeom prst="rect">
            <a:avLst/>
          </a:prstGeom>
          <a:ln w="12700">
            <a:miter lim="400000"/>
          </a:ln>
        </p:spPr>
      </p:pic>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fr-FR" altLang="en-US" sz="1800" dirty="0"/>
              <a:t>Online Multimodal </a:t>
            </a:r>
            <a:r>
              <a:rPr lang="fr-FR" altLang="en-US" sz="1800" dirty="0" err="1"/>
              <a:t>Video</a:t>
            </a:r>
            <a:r>
              <a:rPr lang="fr-FR" altLang="en-US" sz="1800" dirty="0"/>
              <a:t> Registration </a:t>
            </a:r>
            <a:r>
              <a:rPr lang="fr-FR" altLang="en-US" sz="1800" dirty="0" err="1"/>
              <a:t>Based</a:t>
            </a:r>
            <a:r>
              <a:rPr lang="fr-FR" altLang="en-US" sz="1800" dirty="0"/>
              <a:t> on Shape </a:t>
            </a:r>
            <a:r>
              <a:rPr lang="fr-FR" altLang="en-US" sz="1800" dirty="0" err="1"/>
              <a:t>Matching</a:t>
            </a:r>
            <a:endParaRPr lang="fr-FR" altLang="en-US" sz="1800" dirty="0"/>
          </a:p>
        </p:txBody>
      </p:sp>
      <p:sp>
        <p:nvSpPr>
          <p:cNvPr id="9" name="Rectangle 1"/>
          <p:cNvSpPr>
            <a:spLocks noChangeArrowheads="1"/>
          </p:cNvSpPr>
          <p:nvPr/>
        </p:nvSpPr>
        <p:spPr bwMode="auto">
          <a:xfrm>
            <a:off x="323850" y="4319588"/>
            <a:ext cx="8423275" cy="2232025"/>
          </a:xfrm>
          <a:prstGeom prst="rect">
            <a:avLst/>
          </a:prstGeom>
          <a:solidFill>
            <a:srgbClr val="FFFFFF"/>
          </a:solidFill>
          <a:ln w="9360" cap="flat">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Text Box 3"/>
          <p:cNvSpPr txBox="1">
            <a:spLocks noChangeArrowheads="1"/>
          </p:cNvSpPr>
          <p:nvPr/>
        </p:nvSpPr>
        <p:spPr bwMode="auto">
          <a:xfrm>
            <a:off x="250825" y="836613"/>
            <a:ext cx="8642350" cy="5688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1pPr>
            <a:lvl2pPr marL="738188" indent="-28098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5pPr>
            <a:lvl6pPr marL="25146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6pPr>
            <a:lvl7pPr marL="29718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7pPr>
            <a:lvl8pPr marL="34290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8pPr>
            <a:lvl9pPr marL="38862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9pPr>
          </a:lstStyle>
          <a:p>
            <a:pPr>
              <a:spcBef>
                <a:spcPts val="700"/>
              </a:spcBef>
              <a:buFont typeface="Arial" charset="0"/>
              <a:buChar char="•"/>
            </a:pPr>
            <a:r>
              <a:rPr lang="fr-FR" altLang="en-US" sz="2800" b="1"/>
              <a:t>Problem statement</a:t>
            </a:r>
          </a:p>
          <a:p>
            <a:pPr lvl="1">
              <a:spcBef>
                <a:spcPts val="500"/>
              </a:spcBef>
              <a:buFont typeface="Arial" charset="0"/>
              <a:buChar char="–"/>
            </a:pPr>
            <a:r>
              <a:rPr lang="fr-FR" altLang="en-US" sz="2000"/>
              <a:t>Visual surveillance context: register multimodal video feeds</a:t>
            </a:r>
          </a:p>
          <a:p>
            <a:pPr lvl="1">
              <a:spcBef>
                <a:spcPts val="400"/>
              </a:spcBef>
              <a:buFont typeface="Arial" charset="0"/>
              <a:buChar char="–"/>
            </a:pPr>
            <a:r>
              <a:rPr lang="fr-FR" altLang="en-US" sz="2000"/>
              <a:t>Might not be able to calibrate…   </a:t>
            </a:r>
            <a:r>
              <a:rPr lang="fr-FR" altLang="en-US" sz="1600"/>
              <a:t>(quick sensor setup, medium/long range)</a:t>
            </a:r>
          </a:p>
          <a:p>
            <a:pPr lvl="1">
              <a:spcBef>
                <a:spcPts val="500"/>
              </a:spcBef>
              <a:buFont typeface="Arial" charset="0"/>
              <a:buChar char="–"/>
            </a:pPr>
            <a:r>
              <a:rPr lang="fr-FR" altLang="en-US" sz="2000"/>
              <a:t>Need to use video content for registration!</a:t>
            </a:r>
          </a:p>
          <a:p>
            <a:pPr>
              <a:spcBef>
                <a:spcPts val="700"/>
              </a:spcBef>
              <a:buFont typeface="Arial" charset="0"/>
              <a:buChar char="•"/>
            </a:pPr>
            <a:r>
              <a:rPr lang="fr-FR" altLang="en-US" sz="2800" b="1"/>
              <a:t>Motivation &amp; challenges</a:t>
            </a:r>
          </a:p>
          <a:p>
            <a:pPr lvl="1">
              <a:spcBef>
                <a:spcPts val="450"/>
              </a:spcBef>
              <a:buFont typeface="Arial" charset="0"/>
              <a:buChar char="–"/>
            </a:pPr>
            <a:r>
              <a:rPr lang="fr-FR" altLang="en-US" sz="2000"/>
              <a:t>Pixel-based (dense) registration is quite expensive   </a:t>
            </a:r>
            <a:r>
              <a:rPr lang="fr-FR" altLang="en-US"/>
              <a:t>(e.g. mutual info.)</a:t>
            </a:r>
          </a:p>
          <a:p>
            <a:pPr lvl="1">
              <a:spcBef>
                <a:spcPts val="450"/>
              </a:spcBef>
              <a:buFont typeface="Arial" charset="0"/>
              <a:buChar char="–"/>
            </a:pPr>
            <a:r>
              <a:rPr lang="fr-FR" altLang="en-US" sz="2000"/>
              <a:t>Frame-wide transformations are easier to estimate   </a:t>
            </a:r>
            <a:r>
              <a:rPr lang="fr-FR" altLang="en-US"/>
              <a:t>(good enough?)</a:t>
            </a:r>
          </a:p>
          <a:p>
            <a:pPr lvl="1">
              <a:spcBef>
                <a:spcPts val="500"/>
              </a:spcBef>
              <a:buFont typeface="Arial" charset="0"/>
              <a:buChar char="–"/>
            </a:pPr>
            <a:r>
              <a:rPr lang="fr-FR" altLang="en-US" sz="2000"/>
              <a:t>Need to avoid considering imaging characteristics of each sensor…</a:t>
            </a:r>
          </a:p>
          <a:p>
            <a:pPr marL="741363" indent="-280988">
              <a:spcBef>
                <a:spcPts val="600"/>
              </a:spcBef>
              <a:buClrTx/>
              <a:buSzTx/>
              <a:buFontTx/>
              <a:buNone/>
            </a:pPr>
            <a:endParaRPr lang="fr-FR" altLang="en-US" sz="2000"/>
          </a:p>
        </p:txBody>
      </p:sp>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 y="4516438"/>
            <a:ext cx="7883525" cy="1827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sz="1800" dirty="0" smtClean="0">
                <a:solidFill>
                  <a:schemeClr val="tx1"/>
                </a:solidFill>
                <a:latin typeface="Arial Bold"/>
                <a:ea typeface="Arial Bold"/>
                <a:cs typeface="Arial Bold"/>
                <a:sym typeface="Arial Bold"/>
              </a:rPr>
              <a:t>Automation of Dormant Pruning in Specialty Crop Production</a:t>
            </a:r>
            <a:endParaRPr lang="en-US" altLang="en-US" sz="1800" dirty="0" smtClean="0">
              <a:solidFill>
                <a:schemeClr val="tx1"/>
              </a:solidFill>
            </a:endParaRPr>
          </a:p>
        </p:txBody>
      </p:sp>
      <p:sp>
        <p:nvSpPr>
          <p:cNvPr id="4" name="Shape 50"/>
          <p:cNvSpPr txBox="1">
            <a:spLocks/>
          </p:cNvSpPr>
          <p:nvPr/>
        </p:nvSpPr>
        <p:spPr>
          <a:xfrm>
            <a:off x="250825" y="836612"/>
            <a:ext cx="8642350" cy="266382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257175" indent="-257175" algn="just">
              <a:spcBef>
                <a:spcPts val="500"/>
              </a:spcBef>
              <a:defRPr sz="1800"/>
            </a:pPr>
            <a:r>
              <a:rPr lang="en-US" sz="2400" kern="0" smtClean="0"/>
              <a:t>Dormant pruning is one of the most costly and labor-intensive operations in specialty crop production. </a:t>
            </a:r>
          </a:p>
          <a:p>
            <a:pPr algn="just">
              <a:defRPr sz="1800"/>
            </a:pPr>
            <a:endParaRPr lang="en-US" sz="2000" kern="0" smtClean="0"/>
          </a:p>
          <a:p>
            <a:pPr marL="257175" indent="-257175" algn="just">
              <a:spcBef>
                <a:spcPts val="500"/>
              </a:spcBef>
              <a:defRPr sz="1800"/>
            </a:pPr>
            <a:r>
              <a:rPr lang="en-US" sz="2400" kern="0" smtClean="0"/>
              <a:t>The main reasons are due to its dependency on:</a:t>
            </a:r>
          </a:p>
          <a:p>
            <a:pPr marL="619578" lvl="1" indent="-244928">
              <a:spcBef>
                <a:spcPts val="400"/>
              </a:spcBef>
              <a:buClr>
                <a:srgbClr val="000000"/>
              </a:buClr>
              <a:buFont typeface="Wingdings"/>
              <a:buChar char="▪"/>
              <a:defRPr sz="1800"/>
            </a:pPr>
            <a:r>
              <a:rPr lang="en-US" sz="2000" kern="0" smtClean="0"/>
              <a:t>A large number of seasonal labor </a:t>
            </a:r>
          </a:p>
          <a:p>
            <a:pPr marL="619578" lvl="1" indent="-244928">
              <a:spcBef>
                <a:spcPts val="400"/>
              </a:spcBef>
              <a:buClr>
                <a:srgbClr val="000000"/>
              </a:buClr>
              <a:buFont typeface="Wingdings"/>
              <a:buChar char="▪"/>
              <a:defRPr sz="1800"/>
            </a:pPr>
            <a:r>
              <a:rPr lang="en-US" sz="2000" kern="0" smtClean="0"/>
              <a:t>Increasing labor cost</a:t>
            </a:r>
          </a:p>
          <a:p>
            <a:pPr marL="619578" lvl="1" indent="-244928">
              <a:spcBef>
                <a:spcPts val="400"/>
              </a:spcBef>
              <a:buClr>
                <a:srgbClr val="000000"/>
              </a:buClr>
              <a:buFont typeface="Wingdings"/>
              <a:buChar char="▪"/>
              <a:defRPr sz="1800"/>
            </a:pPr>
            <a:r>
              <a:rPr lang="en-US" sz="2000" kern="0" smtClean="0"/>
              <a:t>Uncertainty of the availability of labor</a:t>
            </a:r>
            <a:endParaRPr lang="en-US" sz="2000" kern="0"/>
          </a:p>
        </p:txBody>
      </p:sp>
      <p:pic>
        <p:nvPicPr>
          <p:cNvPr id="5" name="image.png"/>
          <p:cNvPicPr/>
          <p:nvPr/>
        </p:nvPicPr>
        <p:blipFill>
          <a:blip r:embed="rId3">
            <a:extLst/>
          </a:blip>
          <a:stretch>
            <a:fillRect/>
          </a:stretch>
        </p:blipFill>
        <p:spPr>
          <a:xfrm>
            <a:off x="34925" y="3789362"/>
            <a:ext cx="9037638" cy="2952751"/>
          </a:xfrm>
          <a:prstGeom prst="rect">
            <a:avLst/>
          </a:prstGeom>
          <a:ln w="12700">
            <a:miter lim="400000"/>
          </a:ln>
        </p:spPr>
      </p:pic>
    </p:spTree>
    <p:extLst>
      <p:ext uri="{BB962C8B-B14F-4D97-AF65-F5344CB8AC3E}">
        <p14:creationId xmlns:p14="http://schemas.microsoft.com/office/powerpoint/2010/main" val="18334469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sz="1800" dirty="0" smtClean="0">
                <a:solidFill>
                  <a:schemeClr val="tx1"/>
                </a:solidFill>
                <a:latin typeface="Arial Bold"/>
                <a:ea typeface="Arial Bold"/>
                <a:cs typeface="Arial Bold"/>
                <a:sym typeface="Arial Bold"/>
              </a:rPr>
              <a:t>Automation of Dormant Pruning in Specialty Crop Production</a:t>
            </a:r>
            <a:endParaRPr lang="en-US" altLang="en-US" sz="1800" dirty="0" smtClean="0">
              <a:solidFill>
                <a:schemeClr val="tx1"/>
              </a:solidFill>
            </a:endParaRPr>
          </a:p>
        </p:txBody>
      </p:sp>
      <p:pic>
        <p:nvPicPr>
          <p:cNvPr id="3" name="image.png"/>
          <p:cNvPicPr/>
          <p:nvPr/>
        </p:nvPicPr>
        <p:blipFill>
          <a:blip r:embed="rId3">
            <a:extLst/>
          </a:blip>
          <a:stretch>
            <a:fillRect/>
          </a:stretch>
        </p:blipFill>
        <p:spPr>
          <a:xfrm>
            <a:off x="231775" y="1627187"/>
            <a:ext cx="8570913" cy="3743326"/>
          </a:xfrm>
          <a:prstGeom prst="rect">
            <a:avLst/>
          </a:prstGeom>
          <a:ln w="12700">
            <a:miter lim="400000"/>
          </a:ln>
        </p:spPr>
      </p:pic>
      <p:sp>
        <p:nvSpPr>
          <p:cNvPr id="4" name="Shape 57"/>
          <p:cNvSpPr/>
          <p:nvPr/>
        </p:nvSpPr>
        <p:spPr>
          <a:xfrm>
            <a:off x="0" y="692150"/>
            <a:ext cx="9036050" cy="437069"/>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lnSpc>
                <a:spcPct val="150000"/>
              </a:lnSpc>
              <a:defRPr sz="2400">
                <a:solidFill>
                  <a:srgbClr val="002060"/>
                </a:solidFill>
                <a:latin typeface="Arial Bold"/>
                <a:ea typeface="Arial Bold"/>
                <a:cs typeface="Arial Bold"/>
                <a:sym typeface="Arial Bold"/>
              </a:defRPr>
            </a:lvl1pPr>
          </a:lstStyle>
          <a:p>
            <a:pPr lvl="0">
              <a:defRPr sz="1800">
                <a:solidFill>
                  <a:srgbClr val="000000"/>
                </a:solidFill>
              </a:defRPr>
            </a:pPr>
            <a:r>
              <a:rPr sz="2400">
                <a:solidFill>
                  <a:srgbClr val="002060"/>
                </a:solidFill>
              </a:rPr>
              <a:t>Pipeline Overview</a:t>
            </a:r>
          </a:p>
        </p:txBody>
      </p:sp>
      <p:pic>
        <p:nvPicPr>
          <p:cNvPr id="5" name="image.jpg"/>
          <p:cNvPicPr/>
          <p:nvPr/>
        </p:nvPicPr>
        <p:blipFill>
          <a:blip r:embed="rId4">
            <a:extLst/>
          </a:blip>
          <a:stretch>
            <a:fillRect/>
          </a:stretch>
        </p:blipFill>
        <p:spPr>
          <a:xfrm>
            <a:off x="88900" y="3141662"/>
            <a:ext cx="4338638" cy="3240088"/>
          </a:xfrm>
          <a:prstGeom prst="rect">
            <a:avLst/>
          </a:prstGeom>
          <a:ln w="12700">
            <a:miter lim="400000"/>
          </a:ln>
        </p:spPr>
      </p:pic>
      <p:sp>
        <p:nvSpPr>
          <p:cNvPr id="6" name="Shape 59"/>
          <p:cNvSpPr/>
          <p:nvPr/>
        </p:nvSpPr>
        <p:spPr>
          <a:xfrm>
            <a:off x="550862" y="6381750"/>
            <a:ext cx="2365376" cy="3835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000" b="1" i="1">
                <a:latin typeface="Calibri"/>
                <a:ea typeface="Calibri"/>
                <a:cs typeface="Calibri"/>
                <a:sym typeface="Calibri"/>
              </a:defRPr>
            </a:lvl1pPr>
          </a:lstStyle>
          <a:p>
            <a:pPr lvl="0">
              <a:defRPr sz="1800" b="0" i="0"/>
            </a:pPr>
            <a:r>
              <a:rPr sz="2000" b="1" i="1"/>
              <a:t>Scanning Process</a:t>
            </a:r>
          </a:p>
        </p:txBody>
      </p:sp>
      <p:grpSp>
        <p:nvGrpSpPr>
          <p:cNvPr id="7" name="Group 62"/>
          <p:cNvGrpSpPr/>
          <p:nvPr/>
        </p:nvGrpSpPr>
        <p:grpSpPr>
          <a:xfrm>
            <a:off x="4500562" y="3429000"/>
            <a:ext cx="4535488" cy="2736850"/>
            <a:chOff x="0" y="0"/>
            <a:chExt cx="4535487" cy="2736850"/>
          </a:xfrm>
        </p:grpSpPr>
        <p:pic>
          <p:nvPicPr>
            <p:cNvPr id="8" name="angle_illustration.png" descr="C:\Users\Owner\Desktop\poster cvpr\angle_illustration.png"/>
            <p:cNvPicPr/>
            <p:nvPr/>
          </p:nvPicPr>
          <p:blipFill>
            <a:blip r:embed="rId5">
              <a:extLst/>
            </a:blip>
            <a:stretch>
              <a:fillRect/>
            </a:stretch>
          </p:blipFill>
          <p:spPr>
            <a:xfrm>
              <a:off x="-1" y="19597"/>
              <a:ext cx="2303742" cy="2717253"/>
            </a:xfrm>
            <a:prstGeom prst="rect">
              <a:avLst/>
            </a:prstGeom>
            <a:ln w="12700" cap="flat">
              <a:noFill/>
              <a:miter lim="400000"/>
            </a:ln>
            <a:effectLst/>
          </p:spPr>
        </p:pic>
        <p:pic>
          <p:nvPicPr>
            <p:cNvPr id="9" name="dist_illustration.png" descr="C:\Users\Owner\Desktop\poster cvpr\dist_illustration.png"/>
            <p:cNvPicPr/>
            <p:nvPr/>
          </p:nvPicPr>
          <p:blipFill>
            <a:blip r:embed="rId6">
              <a:extLst/>
            </a:blip>
            <a:stretch>
              <a:fillRect/>
            </a:stretch>
          </p:blipFill>
          <p:spPr>
            <a:xfrm>
              <a:off x="2224825" y="0"/>
              <a:ext cx="2310663" cy="2736850"/>
            </a:xfrm>
            <a:prstGeom prst="rect">
              <a:avLst/>
            </a:prstGeom>
            <a:ln w="12700" cap="flat">
              <a:noFill/>
              <a:miter lim="400000"/>
            </a:ln>
            <a:effectLst/>
          </p:spPr>
        </p:pic>
      </p:grpSp>
      <p:sp>
        <p:nvSpPr>
          <p:cNvPr id="10" name="Shape 63"/>
          <p:cNvSpPr/>
          <p:nvPr/>
        </p:nvSpPr>
        <p:spPr>
          <a:xfrm>
            <a:off x="4991100" y="6340475"/>
            <a:ext cx="3684588" cy="3752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000" b="1" i="1"/>
            </a:lvl1pPr>
          </a:lstStyle>
          <a:p>
            <a:pPr lvl="0">
              <a:defRPr sz="1800" b="0" i="0"/>
            </a:pPr>
            <a:r>
              <a:rPr sz="2000" b="1" i="1"/>
              <a:t>Angle and distance features</a:t>
            </a:r>
          </a:p>
        </p:txBody>
      </p:sp>
    </p:spTree>
    <p:extLst>
      <p:ext uri="{BB962C8B-B14F-4D97-AF65-F5344CB8AC3E}">
        <p14:creationId xmlns:p14="http://schemas.microsoft.com/office/powerpoint/2010/main" val="27943236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sz="1800" dirty="0" smtClean="0">
                <a:solidFill>
                  <a:schemeClr val="tx1"/>
                </a:solidFill>
                <a:latin typeface="Arial Bold"/>
                <a:ea typeface="Arial Bold"/>
                <a:cs typeface="Arial Bold"/>
                <a:sym typeface="Arial Bold"/>
              </a:rPr>
              <a:t>Automation of Dormant Pruning in Specialty Crop Production</a:t>
            </a:r>
            <a:endParaRPr lang="en-US" altLang="en-US" sz="1800" dirty="0" smtClean="0">
              <a:solidFill>
                <a:schemeClr val="tx1"/>
              </a:solidFill>
            </a:endParaRPr>
          </a:p>
        </p:txBody>
      </p:sp>
      <p:grpSp>
        <p:nvGrpSpPr>
          <p:cNvPr id="3" name="Group 69"/>
          <p:cNvGrpSpPr/>
          <p:nvPr/>
        </p:nvGrpSpPr>
        <p:grpSpPr>
          <a:xfrm>
            <a:off x="34924" y="692149"/>
            <a:ext cx="9074151" cy="2840039"/>
            <a:chOff x="0" y="0"/>
            <a:chExt cx="9074150" cy="2840037"/>
          </a:xfrm>
        </p:grpSpPr>
        <p:sp>
          <p:nvSpPr>
            <p:cNvPr id="4" name="Shape 67"/>
            <p:cNvSpPr/>
            <p:nvPr/>
          </p:nvSpPr>
          <p:spPr>
            <a:xfrm>
              <a:off x="0" y="-1"/>
              <a:ext cx="9074150" cy="3752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2000">
                  <a:solidFill>
                    <a:srgbClr val="001F4B"/>
                  </a:solidFill>
                  <a:latin typeface="Arial Bold"/>
                  <a:ea typeface="Arial Bold"/>
                  <a:cs typeface="Arial Bold"/>
                  <a:sym typeface="Arial Bold"/>
                </a:defRPr>
              </a:lvl1pPr>
            </a:lstStyle>
            <a:p>
              <a:pPr lvl="0">
                <a:defRPr sz="1800">
                  <a:solidFill>
                    <a:srgbClr val="000000"/>
                  </a:solidFill>
                </a:defRPr>
              </a:pPr>
              <a:r>
                <a:rPr sz="2000">
                  <a:solidFill>
                    <a:srgbClr val="001F4B"/>
                  </a:solidFill>
                </a:rPr>
                <a:t>Merging Front and Back Meshes Using Geometric Features</a:t>
              </a:r>
            </a:p>
          </p:txBody>
        </p:sp>
        <p:pic>
          <p:nvPicPr>
            <p:cNvPr id="5" name="reconst framework.png" descr="C:\Users\Owner\Desktop\poster cvpr\reconst framework.bmp"/>
            <p:cNvPicPr/>
            <p:nvPr/>
          </p:nvPicPr>
          <p:blipFill>
            <a:blip r:embed="rId3">
              <a:extLst/>
            </a:blip>
            <a:stretch>
              <a:fillRect/>
            </a:stretch>
          </p:blipFill>
          <p:spPr>
            <a:xfrm>
              <a:off x="-1" y="432192"/>
              <a:ext cx="9037634" cy="2407846"/>
            </a:xfrm>
            <a:prstGeom prst="rect">
              <a:avLst/>
            </a:prstGeom>
            <a:ln w="12700" cap="flat">
              <a:noFill/>
              <a:miter lim="400000"/>
            </a:ln>
            <a:effectLst/>
          </p:spPr>
        </p:pic>
      </p:grpSp>
      <p:sp>
        <p:nvSpPr>
          <p:cNvPr id="6" name="Shape 70"/>
          <p:cNvSpPr/>
          <p:nvPr/>
        </p:nvSpPr>
        <p:spPr>
          <a:xfrm>
            <a:off x="-36513" y="3676650"/>
            <a:ext cx="9180513" cy="3752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r>
              <a:rPr sz="2000">
                <a:solidFill>
                  <a:srgbClr val="002060"/>
                </a:solidFill>
                <a:latin typeface="Arial Bold"/>
                <a:ea typeface="Arial Bold"/>
                <a:cs typeface="Arial Bold"/>
                <a:sym typeface="Arial Bold"/>
              </a:rPr>
              <a:t>Modeling Trunk and Branches Using</a:t>
            </a:r>
            <a:r>
              <a:rPr sz="2000">
                <a:solidFill>
                  <a:srgbClr val="002060"/>
                </a:solidFill>
              </a:rPr>
              <a:t> </a:t>
            </a:r>
            <a:r>
              <a:rPr sz="2000">
                <a:solidFill>
                  <a:srgbClr val="002060"/>
                </a:solidFill>
                <a:latin typeface="Arial Bold"/>
                <a:ea typeface="Arial Bold"/>
                <a:cs typeface="Arial Bold"/>
                <a:sym typeface="Arial Bold"/>
              </a:rPr>
              <a:t>Circle-based-Layer-Aware Modeling  </a:t>
            </a:r>
          </a:p>
        </p:txBody>
      </p:sp>
      <p:pic>
        <p:nvPicPr>
          <p:cNvPr id="7" name="modeling_framework.png" descr="C:\Users\Owner\Desktop\poster cvpr\modeling_framework.bmp"/>
          <p:cNvPicPr/>
          <p:nvPr/>
        </p:nvPicPr>
        <p:blipFill>
          <a:blip r:embed="rId4">
            <a:extLst/>
          </a:blip>
          <a:stretch>
            <a:fillRect/>
          </a:stretch>
        </p:blipFill>
        <p:spPr>
          <a:xfrm>
            <a:off x="-36513" y="4076700"/>
            <a:ext cx="9180513" cy="2736850"/>
          </a:xfrm>
          <a:prstGeom prst="rect">
            <a:avLst/>
          </a:prstGeom>
          <a:ln w="12700">
            <a:miter lim="400000"/>
          </a:ln>
        </p:spPr>
      </p:pic>
    </p:spTree>
    <p:extLst>
      <p:ext uri="{BB962C8B-B14F-4D97-AF65-F5344CB8AC3E}">
        <p14:creationId xmlns:p14="http://schemas.microsoft.com/office/powerpoint/2010/main" val="2794323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88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altLang="en-US" sz="3200" b="1" dirty="0" smtClean="0">
                <a:solidFill>
                  <a:schemeClr val="bg1"/>
                </a:solidFill>
                <a:latin typeface="Helvetica" pitchFamily="34" charset="0"/>
                <a:cs typeface="Helvetica" pitchFamily="34" charset="0"/>
              </a:rPr>
              <a:t>A Cloud Infrastructure for Target Detection and Tracking Using Audio and Video Fusion</a:t>
            </a:r>
          </a:p>
          <a:p>
            <a:pPr algn="ctr" eaLnBrk="1" hangingPunct="1">
              <a:spcBef>
                <a:spcPts val="838"/>
              </a:spcBef>
            </a:pPr>
            <a:endParaRPr lang="en-US" altLang="en-US" sz="2400" i="1" dirty="0" smtClean="0">
              <a:solidFill>
                <a:schemeClr val="bg1"/>
              </a:solidFill>
              <a:latin typeface="Helvetica" pitchFamily="34" charset="0"/>
              <a:cs typeface="Helvetica" pitchFamily="34" charset="0"/>
            </a:endParaRPr>
          </a:p>
          <a:p>
            <a:pPr algn="ctr" eaLnBrk="1" hangingPunct="1">
              <a:spcBef>
                <a:spcPts val="838"/>
              </a:spcBef>
            </a:pPr>
            <a:r>
              <a:rPr lang="en-US" altLang="en-US" sz="2400" i="1" dirty="0" err="1" smtClean="0">
                <a:solidFill>
                  <a:schemeClr val="bg1"/>
                </a:solidFill>
                <a:latin typeface="Helvetica" pitchFamily="34" charset="0"/>
                <a:cs typeface="Helvetica" pitchFamily="34" charset="0"/>
              </a:rPr>
              <a:t>Kui</a:t>
            </a:r>
            <a:r>
              <a:rPr lang="en-US" altLang="en-US" sz="2400" i="1" dirty="0" smtClean="0">
                <a:solidFill>
                  <a:schemeClr val="bg1"/>
                </a:solidFill>
                <a:latin typeface="Helvetica" pitchFamily="34" charset="0"/>
                <a:cs typeface="Helvetica" pitchFamily="34" charset="0"/>
              </a:rPr>
              <a:t> Liu, </a:t>
            </a:r>
            <a:r>
              <a:rPr lang="en-US" altLang="en-US" sz="2400" i="1" dirty="0" err="1" smtClean="0">
                <a:solidFill>
                  <a:schemeClr val="bg1"/>
                </a:solidFill>
                <a:latin typeface="Helvetica" pitchFamily="34" charset="0"/>
                <a:cs typeface="Helvetica" pitchFamily="34" charset="0"/>
              </a:rPr>
              <a:t>Bingwei</a:t>
            </a:r>
            <a:r>
              <a:rPr lang="en-US" altLang="en-US" sz="2400" i="1" dirty="0" smtClean="0">
                <a:solidFill>
                  <a:schemeClr val="bg1"/>
                </a:solidFill>
                <a:latin typeface="Helvetica" pitchFamily="34" charset="0"/>
                <a:cs typeface="Helvetica" pitchFamily="34" charset="0"/>
              </a:rPr>
              <a:t> Liu, Erik </a:t>
            </a:r>
            <a:r>
              <a:rPr lang="en-US" altLang="en-US" sz="2400" i="1" dirty="0" err="1" smtClean="0">
                <a:solidFill>
                  <a:schemeClr val="bg1"/>
                </a:solidFill>
                <a:latin typeface="Helvetica" pitchFamily="34" charset="0"/>
                <a:cs typeface="Helvetica" pitchFamily="34" charset="0"/>
              </a:rPr>
              <a:t>Blasch</a:t>
            </a:r>
            <a:r>
              <a:rPr lang="en-US" altLang="en-US" sz="2400" i="1" dirty="0" smtClean="0">
                <a:solidFill>
                  <a:schemeClr val="bg1"/>
                </a:solidFill>
                <a:latin typeface="Helvetica" pitchFamily="34" charset="0"/>
                <a:cs typeface="Helvetica" pitchFamily="34" charset="0"/>
              </a:rPr>
              <a:t>, Dan Shen, </a:t>
            </a:r>
            <a:r>
              <a:rPr lang="en-US" altLang="en-US" sz="2400" i="1" dirty="0" err="1" smtClean="0">
                <a:solidFill>
                  <a:schemeClr val="bg1"/>
                </a:solidFill>
                <a:latin typeface="Helvetica" pitchFamily="34" charset="0"/>
                <a:cs typeface="Helvetica" pitchFamily="34" charset="0"/>
              </a:rPr>
              <a:t>Zhonghai</a:t>
            </a:r>
            <a:r>
              <a:rPr lang="en-US" altLang="en-US" sz="2400" i="1" dirty="0" smtClean="0">
                <a:solidFill>
                  <a:schemeClr val="bg1"/>
                </a:solidFill>
                <a:latin typeface="Helvetica" pitchFamily="34" charset="0"/>
                <a:cs typeface="Helvetica" pitchFamily="34" charset="0"/>
              </a:rPr>
              <a:t> Wang, </a:t>
            </a:r>
            <a:r>
              <a:rPr lang="en-US" altLang="en-US" sz="2400" i="1" dirty="0" err="1" smtClean="0">
                <a:solidFill>
                  <a:schemeClr val="bg1"/>
                </a:solidFill>
                <a:latin typeface="Helvetica" pitchFamily="34" charset="0"/>
                <a:cs typeface="Helvetica" pitchFamily="34" charset="0"/>
              </a:rPr>
              <a:t>Haibin</a:t>
            </a:r>
            <a:r>
              <a:rPr lang="en-US" altLang="en-US" sz="2400" i="1" dirty="0" smtClean="0">
                <a:solidFill>
                  <a:schemeClr val="bg1"/>
                </a:solidFill>
                <a:latin typeface="Helvetica" pitchFamily="34" charset="0"/>
                <a:cs typeface="Helvetica" pitchFamily="34" charset="0"/>
              </a:rPr>
              <a:t> Ling, </a:t>
            </a:r>
            <a:r>
              <a:rPr lang="en-US" altLang="en-US" sz="2400" i="1" dirty="0" err="1" smtClean="0">
                <a:solidFill>
                  <a:schemeClr val="bg1"/>
                </a:solidFill>
                <a:latin typeface="Helvetica" pitchFamily="34" charset="0"/>
                <a:cs typeface="Helvetica" pitchFamily="34" charset="0"/>
              </a:rPr>
              <a:t>Genshe</a:t>
            </a:r>
            <a:r>
              <a:rPr lang="en-US" altLang="en-US" sz="2400" i="1" dirty="0" smtClean="0">
                <a:solidFill>
                  <a:schemeClr val="bg1"/>
                </a:solidFill>
                <a:latin typeface="Helvetica" pitchFamily="34" charset="0"/>
                <a:cs typeface="Helvetica" pitchFamily="34" charset="0"/>
              </a:rPr>
              <a:t> Chen</a:t>
            </a:r>
            <a:endParaRPr lang="en-US" altLang="en-US" sz="2400" i="1" baseline="30000" dirty="0">
              <a:solidFill>
                <a:schemeClr val="bg1"/>
              </a:solidFill>
              <a:latin typeface="Helvetica" pitchFamily="34" charset="0"/>
              <a:cs typeface="Helvetica" pitchFamily="34" charset="0"/>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#7</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smtClean="0">
                <a:solidFill>
                  <a:schemeClr val="tx1"/>
                </a:solidFill>
                <a:latin typeface="Helvetica" pitchFamily="34" charset="0"/>
                <a:cs typeface="Helvetica" pitchFamily="34" charset="0"/>
              </a:rPr>
              <a:t>A Cloud Infrastructure for Target Detection and Tracking Using Audio and Video Fusion</a:t>
            </a:r>
            <a:endParaRPr lang="en-US" altLang="en-US" sz="1400" dirty="0" smtClean="0"/>
          </a:p>
        </p:txBody>
      </p:sp>
      <p:sp>
        <p:nvSpPr>
          <p:cNvPr id="4" name="Content Placeholder 2"/>
          <p:cNvSpPr>
            <a:spLocks noGrp="1"/>
          </p:cNvSpPr>
          <p:nvPr>
            <p:ph idx="1"/>
          </p:nvPr>
        </p:nvSpPr>
        <p:spPr bwMode="auto">
          <a:xfrm>
            <a:off x="250825" y="836613"/>
            <a:ext cx="8642350" cy="5688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smtClean="0"/>
              <a:t>Motivation and challenges</a:t>
            </a:r>
          </a:p>
          <a:p>
            <a:endParaRPr lang="en-US" altLang="en-US" smtClean="0"/>
          </a:p>
          <a:p>
            <a:pPr algn="just"/>
            <a:r>
              <a:rPr lang="en-US" altLang="en-US" smtClean="0"/>
              <a:t>MOTIVATION: Capture potential and valuable moving targets designated from </a:t>
            </a:r>
            <a:r>
              <a:rPr lang="en-US" altLang="en-US" b="1" i="1" smtClean="0">
                <a:solidFill>
                  <a:srgbClr val="0033CC"/>
                </a:solidFill>
              </a:rPr>
              <a:t>audio call-outs</a:t>
            </a:r>
          </a:p>
          <a:p>
            <a:pPr algn="just">
              <a:buFontTx/>
              <a:buNone/>
            </a:pPr>
            <a:r>
              <a:rPr lang="en-US" altLang="en-US" smtClean="0"/>
              <a:t> </a:t>
            </a:r>
          </a:p>
          <a:p>
            <a:pPr algn="just"/>
            <a:r>
              <a:rPr lang="en-US" altLang="en-US" smtClean="0"/>
              <a:t>CHALLENGE: This work seeks a framework that integrates </a:t>
            </a:r>
            <a:r>
              <a:rPr lang="en-US" altLang="en-US" b="1" i="1" smtClean="0">
                <a:solidFill>
                  <a:srgbClr val="0033CC"/>
                </a:solidFill>
              </a:rPr>
              <a:t>audio call outs</a:t>
            </a:r>
            <a:r>
              <a:rPr lang="en-US" altLang="en-US" smtClean="0"/>
              <a:t> with tracking methods (e.g., </a:t>
            </a:r>
            <a:r>
              <a:rPr lang="en-US" altLang="en-US" b="1" i="1" smtClean="0">
                <a:solidFill>
                  <a:srgbClr val="0033CC"/>
                </a:solidFill>
              </a:rPr>
              <a:t>optical flow generator </a:t>
            </a:r>
            <a:r>
              <a:rPr lang="en-US" altLang="en-US" smtClean="0"/>
              <a:t>(OFG) and a color-based </a:t>
            </a:r>
            <a:r>
              <a:rPr lang="en-US" altLang="en-US" b="1" i="1" smtClean="0">
                <a:solidFill>
                  <a:srgbClr val="0033CC"/>
                </a:solidFill>
              </a:rPr>
              <a:t>active-learning histogram matcher</a:t>
            </a:r>
            <a:r>
              <a:rPr lang="en-US" altLang="en-US" b="1" smtClean="0">
                <a:solidFill>
                  <a:srgbClr val="0033CC"/>
                </a:solidFill>
              </a:rPr>
              <a:t> </a:t>
            </a:r>
            <a:r>
              <a:rPr lang="en-US" altLang="en-US" smtClean="0"/>
              <a:t>(AHM)) to increase the detection robustness for real-time applications. </a:t>
            </a:r>
          </a:p>
          <a:p>
            <a:pPr algn="just"/>
            <a:endParaRPr lang="en-US" altLang="en-US" smtClean="0"/>
          </a:p>
          <a:p>
            <a:endParaRPr lang="en-US" altLang="en-US" smtClean="0"/>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5463" y="692150"/>
            <a:ext cx="2076450"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588" y="5805488"/>
            <a:ext cx="20129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3446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smtClean="0">
                <a:solidFill>
                  <a:schemeClr val="tx1"/>
                </a:solidFill>
                <a:latin typeface="Helvetica" pitchFamily="34" charset="0"/>
                <a:cs typeface="Helvetica" pitchFamily="34" charset="0"/>
              </a:rPr>
              <a:t>A Cloud Infrastructure for Target Detection and Tracking Using Audio and Video Fusion</a:t>
            </a:r>
            <a:endParaRPr lang="en-US" altLang="en-US" sz="1400" dirty="0" smtClean="0"/>
          </a:p>
        </p:txBody>
      </p:sp>
      <p:sp>
        <p:nvSpPr>
          <p:cNvPr id="3" name="Content Placeholder 2"/>
          <p:cNvSpPr>
            <a:spLocks noGrp="1"/>
          </p:cNvSpPr>
          <p:nvPr>
            <p:ph idx="1"/>
          </p:nvPr>
        </p:nvSpPr>
        <p:spPr bwMode="auto">
          <a:xfrm>
            <a:off x="130175" y="636588"/>
            <a:ext cx="8642350" cy="50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Approach</a:t>
            </a:r>
          </a:p>
        </p:txBody>
      </p:sp>
      <p:sp>
        <p:nvSpPr>
          <p:cNvPr id="4" name="Rectangle 3"/>
          <p:cNvSpPr/>
          <p:nvPr/>
        </p:nvSpPr>
        <p:spPr>
          <a:xfrm>
            <a:off x="107950" y="1341438"/>
            <a:ext cx="5316538" cy="5183187"/>
          </a:xfrm>
          <a:prstGeom prst="rect">
            <a:avLst/>
          </a:prstGeom>
          <a:no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lIns="67163" tIns="33582" rIns="67163" bIns="33582" anchor="ctr"/>
          <a:lstStyle/>
          <a:p>
            <a:pPr marL="300038" indent="-300038" algn="just">
              <a:buFont typeface="Arial" panose="020B0604020202020204" pitchFamily="34" charset="0"/>
              <a:buChar char="•"/>
              <a:defRPr/>
            </a:pPr>
            <a:r>
              <a:rPr lang="en-US" sz="2000" b="1" dirty="0">
                <a:solidFill>
                  <a:srgbClr val="FF0000"/>
                </a:solidFill>
              </a:rPr>
              <a:t>Cloud-based Audio-Video</a:t>
            </a:r>
            <a:r>
              <a:rPr lang="en-US" sz="2000" b="1" dirty="0">
                <a:solidFill>
                  <a:schemeClr val="tx1"/>
                </a:solidFill>
              </a:rPr>
              <a:t> </a:t>
            </a:r>
            <a:r>
              <a:rPr lang="en-US" sz="2000" dirty="0">
                <a:solidFill>
                  <a:schemeClr val="tx1"/>
                </a:solidFill>
              </a:rPr>
              <a:t>(CAV) fusion system supports speech-to-text-to-color processing  for target detection and tracking. </a:t>
            </a:r>
          </a:p>
          <a:p>
            <a:pPr algn="just">
              <a:defRPr/>
            </a:pPr>
            <a:r>
              <a:rPr lang="en-US" u="sng" dirty="0">
                <a:solidFill>
                  <a:schemeClr val="tx1"/>
                </a:solidFill>
              </a:rPr>
              <a:t>Key elements are:</a:t>
            </a:r>
          </a:p>
          <a:p>
            <a:pPr marL="300038" indent="-300038" algn="just">
              <a:buFont typeface="Arial" panose="020B0604020202020204" pitchFamily="34" charset="0"/>
              <a:buChar char="•"/>
              <a:defRPr/>
            </a:pPr>
            <a:r>
              <a:rPr lang="en-US" b="1" i="1" dirty="0">
                <a:solidFill>
                  <a:srgbClr val="0033CC"/>
                </a:solidFill>
              </a:rPr>
              <a:t>Histogram Matching</a:t>
            </a:r>
            <a:r>
              <a:rPr lang="en-US" dirty="0">
                <a:solidFill>
                  <a:schemeClr val="tx1"/>
                </a:solidFill>
              </a:rPr>
              <a:t>: a template Hue histogram associated with specific pixel color in a window is used as a matching feature to locate or redetect the target location estimate.</a:t>
            </a:r>
          </a:p>
          <a:p>
            <a:pPr marL="300038" indent="-300038" algn="just">
              <a:buFont typeface="Arial" panose="020B0604020202020204" pitchFamily="34" charset="0"/>
              <a:buChar char="•"/>
              <a:defRPr/>
            </a:pPr>
            <a:r>
              <a:rPr lang="en-US" b="1" i="1" dirty="0">
                <a:solidFill>
                  <a:srgbClr val="0033CC"/>
                </a:solidFill>
              </a:rPr>
              <a:t>Cloud Architecture</a:t>
            </a:r>
            <a:r>
              <a:rPr lang="en-US" dirty="0">
                <a:solidFill>
                  <a:schemeClr val="tx1"/>
                </a:solidFill>
              </a:rPr>
              <a:t>: a Cloud infrastructure to run image alignment or registration processes in parallel and thus a non real-time algorithm can perform at real-time frame rate.</a:t>
            </a:r>
          </a:p>
          <a:p>
            <a:pPr marL="300038" indent="-300038" algn="just">
              <a:buFont typeface="Arial" panose="020B0604020202020204" pitchFamily="34" charset="0"/>
              <a:buChar char="•"/>
              <a:defRPr/>
            </a:pPr>
            <a:r>
              <a:rPr lang="en-US" b="1" i="1" dirty="0">
                <a:solidFill>
                  <a:srgbClr val="0033CC"/>
                </a:solidFill>
              </a:rPr>
              <a:t>Tracking and Registration</a:t>
            </a:r>
            <a:r>
              <a:rPr lang="en-US" dirty="0">
                <a:solidFill>
                  <a:schemeClr val="tx1"/>
                </a:solidFill>
              </a:rPr>
              <a:t>: the target track generation based on the image alignment and registration enables further analysis and estimation to the target behavior, such as pose estimation</a:t>
            </a:r>
            <a:r>
              <a:rPr lang="en-US" sz="1600" dirty="0">
                <a:solidFill>
                  <a:schemeClr val="tx1"/>
                </a:solidFill>
              </a:rPr>
              <a:t>.</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5" y="1141413"/>
            <a:ext cx="3516313"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89108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smtClean="0">
                <a:solidFill>
                  <a:schemeClr val="tx1"/>
                </a:solidFill>
                <a:latin typeface="Helvetica" pitchFamily="34" charset="0"/>
                <a:cs typeface="Helvetica" pitchFamily="34" charset="0"/>
              </a:rPr>
              <a:t>A Cloud Infrastructure for Target Detection and Tracking Using Audio and Video Fusion</a:t>
            </a:r>
            <a:endParaRPr lang="en-US" altLang="en-US" sz="1400" dirty="0" smtClean="0"/>
          </a:p>
        </p:txBody>
      </p:sp>
      <p:sp>
        <p:nvSpPr>
          <p:cNvPr id="3" name="Content Placeholder 2"/>
          <p:cNvSpPr>
            <a:spLocks noGrp="1"/>
          </p:cNvSpPr>
          <p:nvPr>
            <p:ph idx="1"/>
          </p:nvPr>
        </p:nvSpPr>
        <p:spPr bwMode="auto">
          <a:xfrm>
            <a:off x="250825" y="836613"/>
            <a:ext cx="8642350" cy="5688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Results</a:t>
            </a:r>
          </a:p>
        </p:txBody>
      </p:sp>
      <p:sp>
        <p:nvSpPr>
          <p:cNvPr id="4" name="Rectangle 1"/>
          <p:cNvSpPr>
            <a:spLocks noChangeArrowheads="1"/>
          </p:cNvSpPr>
          <p:nvPr/>
        </p:nvSpPr>
        <p:spPr bwMode="auto">
          <a:xfrm>
            <a:off x="263525" y="1341438"/>
            <a:ext cx="45720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altLang="en-US"/>
              <a:t>The </a:t>
            </a:r>
            <a:r>
              <a:rPr lang="en-US" altLang="en-US" b="1">
                <a:solidFill>
                  <a:srgbClr val="0033CC"/>
                </a:solidFill>
              </a:rPr>
              <a:t>VIRAT video dataset </a:t>
            </a:r>
            <a:r>
              <a:rPr lang="en-US" altLang="en-US"/>
              <a:t>(airborne frame of 720</a:t>
            </a:r>
            <a:r>
              <a:rPr lang="en-US" altLang="en-US">
                <a:sym typeface="Symbol" pitchFamily="18" charset="2"/>
              </a:rPr>
              <a:t></a:t>
            </a:r>
            <a:r>
              <a:rPr lang="en-US" altLang="en-US"/>
              <a:t>480) was used to verify the speedup performance and the increase of the robustness using the CAV system and cloud technology.</a:t>
            </a:r>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9913" y="1465263"/>
            <a:ext cx="3086100"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nvGraphicFramePr>
        <p:xfrm>
          <a:off x="101600" y="3006725"/>
          <a:ext cx="4895850" cy="2084642"/>
        </p:xfrm>
        <a:graphic>
          <a:graphicData uri="http://schemas.openxmlformats.org/drawingml/2006/table">
            <a:tbl>
              <a:tblPr/>
              <a:tblGrid>
                <a:gridCol w="1728788"/>
                <a:gridCol w="1511300"/>
                <a:gridCol w="1655762"/>
              </a:tblGrid>
              <a:tr h="576263">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Sequence</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CAV Cloud based Method</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PCA &amp; Optical Flow Method</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9900">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VideoSequence1</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85</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64</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69875">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VideoSequence2</a:t>
                      </a:r>
                    </a:p>
                  </a:txBody>
                  <a:tcPr marL="68580" marR="68580" marT="0" marB="0" anchor="ctr" horzOverflow="overflow">
                    <a:lnL>
                      <a:noFill/>
                    </a:lnL>
                    <a:lnR>
                      <a:noFill/>
                    </a:lnR>
                    <a:lnT>
                      <a:noFill/>
                    </a:lnT>
                    <a:lnB>
                      <a:noFill/>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74</a:t>
                      </a:r>
                    </a:p>
                  </a:txBody>
                  <a:tcPr marL="68580" marR="68580" marT="0" marB="0" anchor="ctr" horzOverflow="overflow">
                    <a:lnL>
                      <a:noFill/>
                    </a:lnL>
                    <a:lnR>
                      <a:noFill/>
                    </a:lnR>
                    <a:lnT>
                      <a:noFill/>
                    </a:lnT>
                    <a:lnB>
                      <a:noFill/>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61</a:t>
                      </a:r>
                    </a:p>
                  </a:txBody>
                  <a:tcPr marL="68580" marR="68580" marT="0" marB="0" anchor="ctr" horzOverflow="overflow">
                    <a:lnL>
                      <a:noFill/>
                    </a:lnL>
                    <a:lnR>
                      <a:noFill/>
                    </a:lnR>
                    <a:lnT>
                      <a:noFill/>
                    </a:lnT>
                    <a:lnB>
                      <a:noFill/>
                    </a:lnB>
                    <a:lnTlToBr>
                      <a:noFill/>
                    </a:lnTlToBr>
                    <a:lnBlToTr>
                      <a:noFill/>
                    </a:lnBlToTr>
                    <a:noFill/>
                  </a:tcPr>
                </a:tc>
              </a:tr>
              <a:tr h="508000">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VideoSequence3</a:t>
                      </a:r>
                    </a:p>
                  </a:txBody>
                  <a:tcPr marL="68580" marR="68580" marT="0" marB="0" anchor="ctr" horzOverflow="overflow">
                    <a:lnL>
                      <a:noFill/>
                    </a:lnL>
                    <a:lnR>
                      <a:noFill/>
                    </a:lnR>
                    <a:lnT>
                      <a:noFill/>
                    </a:lnT>
                    <a:lnB>
                      <a:noFill/>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82</a:t>
                      </a:r>
                    </a:p>
                  </a:txBody>
                  <a:tcPr marL="68580" marR="68580" marT="0" marB="0" anchor="ctr" horzOverflow="overflow">
                    <a:lnL>
                      <a:noFill/>
                    </a:lnL>
                    <a:lnR>
                      <a:noFill/>
                    </a:lnR>
                    <a:lnT>
                      <a:noFill/>
                    </a:lnT>
                    <a:lnB>
                      <a:noFill/>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69</a:t>
                      </a:r>
                    </a:p>
                  </a:txBody>
                  <a:tcPr marL="68580" marR="68580" marT="0" marB="0" anchor="ctr" horzOverflow="overflow">
                    <a:lnL>
                      <a:noFill/>
                    </a:lnL>
                    <a:lnR>
                      <a:noFill/>
                    </a:lnR>
                    <a:lnT>
                      <a:noFill/>
                    </a:lnT>
                    <a:lnB>
                      <a:noFill/>
                    </a:lnB>
                    <a:lnTlToBr>
                      <a:noFill/>
                    </a:lnTlToBr>
                    <a:lnBlToTr>
                      <a:noFill/>
                    </a:lnBlToTr>
                    <a:noFill/>
                  </a:tcPr>
                </a:tc>
              </a:tr>
              <a:tr h="96838">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VideoSequence4</a:t>
                      </a: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69</a:t>
                      </a: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73050" algn="l"/>
                          <a:tab pos="547688" algn="l"/>
                        </a:tabLst>
                        <a:defRPr sz="2800">
                          <a:solidFill>
                            <a:schemeClr val="tx1"/>
                          </a:solidFill>
                          <a:latin typeface="Arial" charset="0"/>
                          <a:cs typeface="Arial" charset="0"/>
                        </a:defRPr>
                      </a:lvl1pPr>
                      <a:lvl2pPr marL="742950" indent="-285750" eaLnBrk="0" hangingPunct="0">
                        <a:spcBef>
                          <a:spcPct val="20000"/>
                        </a:spcBef>
                        <a:tabLst>
                          <a:tab pos="273050" algn="l"/>
                          <a:tab pos="547688" algn="l"/>
                        </a:tabLst>
                        <a:defRPr sz="2400">
                          <a:solidFill>
                            <a:schemeClr val="tx1"/>
                          </a:solidFill>
                          <a:latin typeface="Arial" charset="0"/>
                          <a:cs typeface="Arial" charset="0"/>
                        </a:defRPr>
                      </a:lvl2pPr>
                      <a:lvl3pPr marL="1143000" indent="-228600" eaLnBrk="0" hangingPunct="0">
                        <a:spcBef>
                          <a:spcPct val="20000"/>
                        </a:spcBef>
                        <a:tabLst>
                          <a:tab pos="273050" algn="l"/>
                          <a:tab pos="547688" algn="l"/>
                        </a:tabLst>
                        <a:defRPr sz="2000">
                          <a:solidFill>
                            <a:schemeClr val="tx1"/>
                          </a:solidFill>
                          <a:latin typeface="Arial" charset="0"/>
                          <a:cs typeface="Arial" charset="0"/>
                        </a:defRPr>
                      </a:lvl3pPr>
                      <a:lvl4pPr marL="1600200" indent="-228600" eaLnBrk="0" hangingPunct="0">
                        <a:spcBef>
                          <a:spcPct val="20000"/>
                        </a:spcBef>
                        <a:tabLst>
                          <a:tab pos="273050" algn="l"/>
                          <a:tab pos="547688" algn="l"/>
                        </a:tabLst>
                        <a:defRPr>
                          <a:solidFill>
                            <a:schemeClr val="tx1"/>
                          </a:solidFill>
                          <a:latin typeface="Arial" charset="0"/>
                          <a:cs typeface="Arial" charset="0"/>
                        </a:defRPr>
                      </a:lvl4pPr>
                      <a:lvl5pPr marL="2057400" indent="-228600" eaLnBrk="0" hangingPunct="0">
                        <a:spcBef>
                          <a:spcPct val="20000"/>
                        </a:spcBef>
                        <a:tabLst>
                          <a:tab pos="273050" algn="l"/>
                          <a:tab pos="547688" algn="l"/>
                        </a:tabLst>
                        <a:defRPr>
                          <a:solidFill>
                            <a:schemeClr val="tx1"/>
                          </a:solidFill>
                          <a:latin typeface="Arial" charset="0"/>
                          <a:cs typeface="Arial" charset="0"/>
                        </a:defRPr>
                      </a:lvl5pPr>
                      <a:lvl6pPr marL="25146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20000"/>
                        </a:spcBef>
                        <a:spcAft>
                          <a:spcPct val="0"/>
                        </a:spcAft>
                        <a:tabLst>
                          <a:tab pos="273050" algn="l"/>
                          <a:tab pos="547688" algn="l"/>
                        </a:tabLst>
                        <a:defRPr>
                          <a:solidFill>
                            <a:schemeClr val="tx1"/>
                          </a:solidFill>
                          <a:latin typeface="Arial" charset="0"/>
                          <a:cs typeface="Arial" charset="0"/>
                        </a:defRPr>
                      </a:lvl9pPr>
                    </a:lstStyle>
                    <a:p>
                      <a:pPr marL="0" marR="0" lvl="0" indent="0" algn="ctr" defTabSz="914400" rtl="0" eaLnBrk="1" fontAlgn="base" latinLnBrk="0" hangingPunct="1">
                        <a:lnSpc>
                          <a:spcPct val="95000"/>
                        </a:lnSpc>
                        <a:spcBef>
                          <a:spcPct val="0"/>
                        </a:spcBef>
                        <a:spcAft>
                          <a:spcPct val="0"/>
                        </a:spcAft>
                        <a:buClrTx/>
                        <a:buSzTx/>
                        <a:buFontTx/>
                        <a:buNone/>
                        <a:tabLst>
                          <a:tab pos="273050" algn="l"/>
                          <a:tab pos="547688" algn="l"/>
                        </a:tabLst>
                      </a:pPr>
                      <a:r>
                        <a:rPr kumimoji="0" lang="en-US" altLang="en-US" sz="1800" b="0" i="0" u="none" strike="noStrike" cap="none" normalizeH="0" baseline="0" smtClean="0">
                          <a:ln>
                            <a:noFill/>
                          </a:ln>
                          <a:solidFill>
                            <a:schemeClr val="tx1"/>
                          </a:solidFill>
                          <a:effectLst/>
                          <a:latin typeface="Times New Roman" pitchFamily="18" charset="0"/>
                          <a:cs typeface="Times New Roman" pitchFamily="18" charset="0"/>
                        </a:rPr>
                        <a:t>62</a:t>
                      </a: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 name="Rectangle 8"/>
          <p:cNvSpPr>
            <a:spLocks noChangeArrowheads="1"/>
          </p:cNvSpPr>
          <p:nvPr/>
        </p:nvSpPr>
        <p:spPr bwMode="auto">
          <a:xfrm>
            <a:off x="2843213" y="4084638"/>
            <a:ext cx="1081087" cy="7064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73050" algn="l"/>
                <a:tab pos="547688" algn="l"/>
              </a:tabLst>
              <a:defRPr>
                <a:solidFill>
                  <a:schemeClr val="tx1"/>
                </a:solidFill>
                <a:latin typeface="Arial" charset="0"/>
                <a:cs typeface="Arial" charset="0"/>
              </a:defRPr>
            </a:lvl1pPr>
            <a:lvl2pPr marL="742950" indent="-285750" eaLnBrk="0" hangingPunct="0">
              <a:tabLst>
                <a:tab pos="273050" algn="l"/>
                <a:tab pos="547688" algn="l"/>
              </a:tabLst>
              <a:defRPr>
                <a:solidFill>
                  <a:schemeClr val="tx1"/>
                </a:solidFill>
                <a:latin typeface="Arial" charset="0"/>
                <a:cs typeface="Arial" charset="0"/>
              </a:defRPr>
            </a:lvl2pPr>
            <a:lvl3pPr marL="1143000" indent="-228600" eaLnBrk="0" hangingPunct="0">
              <a:tabLst>
                <a:tab pos="273050" algn="l"/>
                <a:tab pos="547688" algn="l"/>
              </a:tabLst>
              <a:defRPr>
                <a:solidFill>
                  <a:schemeClr val="tx1"/>
                </a:solidFill>
                <a:latin typeface="Arial" charset="0"/>
                <a:cs typeface="Arial" charset="0"/>
              </a:defRPr>
            </a:lvl3pPr>
            <a:lvl4pPr marL="1600200" indent="-228600" eaLnBrk="0" hangingPunct="0">
              <a:tabLst>
                <a:tab pos="273050" algn="l"/>
                <a:tab pos="547688" algn="l"/>
              </a:tabLst>
              <a:defRPr>
                <a:solidFill>
                  <a:schemeClr val="tx1"/>
                </a:solidFill>
                <a:latin typeface="Arial" charset="0"/>
                <a:cs typeface="Arial" charset="0"/>
              </a:defRPr>
            </a:lvl4pPr>
            <a:lvl5pPr marL="2057400" indent="-228600" eaLnBrk="0" hangingPunct="0">
              <a:tabLst>
                <a:tab pos="273050" algn="l"/>
                <a:tab pos="547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9pPr>
          </a:lstStyle>
          <a:p>
            <a:pPr algn="ctr" eaLnBrk="1" hangingPunct="1">
              <a:lnSpc>
                <a:spcPct val="95000"/>
              </a:lnSpc>
            </a:pPr>
            <a:r>
              <a:rPr lang="en-US" altLang="en-US" sz="1400" b="1">
                <a:latin typeface="Times New Roman" pitchFamily="18" charset="0"/>
                <a:cs typeface="Times New Roman" pitchFamily="18" charset="0"/>
              </a:rPr>
              <a:t>Detection Success Rate (%)</a:t>
            </a:r>
          </a:p>
        </p:txBody>
      </p:sp>
      <p:cxnSp>
        <p:nvCxnSpPr>
          <p:cNvPr id="8" name="Straight Arrow Connector 7"/>
          <p:cNvCxnSpPr/>
          <p:nvPr/>
        </p:nvCxnSpPr>
        <p:spPr>
          <a:xfrm flipH="1">
            <a:off x="2944813" y="3933825"/>
            <a:ext cx="877887" cy="0"/>
          </a:xfrm>
          <a:prstGeom prst="straightConnector1">
            <a:avLst/>
          </a:prstGeom>
          <a:ln w="2222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938" y="5300663"/>
            <a:ext cx="5011738" cy="1368425"/>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lIns="67163" tIns="33582" rIns="67163" bIns="33582" anchor="ctr"/>
          <a:lstStyle/>
          <a:p>
            <a:pPr marL="187325" indent="-187325" algn="just">
              <a:buFont typeface="Arial" panose="020B0604020202020204" pitchFamily="34" charset="0"/>
              <a:buChar char="•"/>
              <a:defRPr/>
            </a:pPr>
            <a:r>
              <a:rPr lang="en-US" sz="1600" b="1" dirty="0">
                <a:solidFill>
                  <a:srgbClr val="008000"/>
                </a:solidFill>
              </a:rPr>
              <a:t>Serial version</a:t>
            </a:r>
            <a:r>
              <a:rPr lang="en-US" sz="1600" dirty="0">
                <a:solidFill>
                  <a:schemeClr val="tx1"/>
                </a:solidFill>
              </a:rPr>
              <a:t>, the running time kept at </a:t>
            </a:r>
            <a:r>
              <a:rPr lang="en-US" sz="1600" b="1" dirty="0">
                <a:solidFill>
                  <a:schemeClr val="tx1"/>
                </a:solidFill>
              </a:rPr>
              <a:t>0.546ms</a:t>
            </a:r>
            <a:r>
              <a:rPr lang="en-US" sz="1600" dirty="0">
                <a:solidFill>
                  <a:schemeClr val="tx1"/>
                </a:solidFill>
              </a:rPr>
              <a:t>;</a:t>
            </a:r>
          </a:p>
          <a:p>
            <a:pPr marL="187325" indent="-187325" algn="just">
              <a:buFont typeface="Arial" panose="020B0604020202020204" pitchFamily="34" charset="0"/>
              <a:buChar char="•"/>
              <a:defRPr/>
            </a:pPr>
            <a:r>
              <a:rPr lang="en-US" sz="1600" b="1" dirty="0">
                <a:solidFill>
                  <a:srgbClr val="FF0000"/>
                </a:solidFill>
              </a:rPr>
              <a:t>Xenserver version</a:t>
            </a:r>
            <a:r>
              <a:rPr lang="en-US" sz="1600" dirty="0">
                <a:solidFill>
                  <a:schemeClr val="tx1"/>
                </a:solidFill>
              </a:rPr>
              <a:t>, the processing time reaches a minimum of </a:t>
            </a:r>
            <a:r>
              <a:rPr lang="en-US" sz="1600" b="1" dirty="0">
                <a:solidFill>
                  <a:schemeClr val="tx1"/>
                </a:solidFill>
              </a:rPr>
              <a:t>0.121ms</a:t>
            </a:r>
            <a:r>
              <a:rPr lang="en-US" sz="1600" dirty="0">
                <a:solidFill>
                  <a:schemeClr val="tx1"/>
                </a:solidFill>
              </a:rPr>
              <a:t> at </a:t>
            </a:r>
            <a:r>
              <a:rPr lang="en-US" sz="1600" b="1" dirty="0">
                <a:solidFill>
                  <a:schemeClr val="tx1"/>
                </a:solidFill>
              </a:rPr>
              <a:t>10 threads </a:t>
            </a:r>
            <a:r>
              <a:rPr lang="en-US" sz="1600" dirty="0">
                <a:solidFill>
                  <a:schemeClr val="tx1"/>
                </a:solidFill>
              </a:rPr>
              <a:t>which represents the local maximum in the Speed-up Performance chart</a:t>
            </a:r>
          </a:p>
        </p:txBody>
      </p:sp>
      <p:pic>
        <p:nvPicPr>
          <p:cNvPr id="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3683000"/>
            <a:ext cx="3990975"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2"/>
          <p:cNvSpPr>
            <a:spLocks noChangeArrowheads="1"/>
          </p:cNvSpPr>
          <p:nvPr/>
        </p:nvSpPr>
        <p:spPr bwMode="auto">
          <a:xfrm>
            <a:off x="7937500" y="6059488"/>
            <a:ext cx="1041400" cy="355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73050" algn="l"/>
                <a:tab pos="547688" algn="l"/>
              </a:tabLst>
              <a:defRPr>
                <a:solidFill>
                  <a:schemeClr val="tx1"/>
                </a:solidFill>
                <a:latin typeface="Arial" charset="0"/>
                <a:cs typeface="Arial" charset="0"/>
              </a:defRPr>
            </a:lvl1pPr>
            <a:lvl2pPr marL="742950" indent="-285750" eaLnBrk="0" hangingPunct="0">
              <a:tabLst>
                <a:tab pos="273050" algn="l"/>
                <a:tab pos="547688" algn="l"/>
              </a:tabLst>
              <a:defRPr>
                <a:solidFill>
                  <a:schemeClr val="tx1"/>
                </a:solidFill>
                <a:latin typeface="Arial" charset="0"/>
                <a:cs typeface="Arial" charset="0"/>
              </a:defRPr>
            </a:lvl2pPr>
            <a:lvl3pPr marL="1143000" indent="-228600" eaLnBrk="0" hangingPunct="0">
              <a:tabLst>
                <a:tab pos="273050" algn="l"/>
                <a:tab pos="547688" algn="l"/>
              </a:tabLst>
              <a:defRPr>
                <a:solidFill>
                  <a:schemeClr val="tx1"/>
                </a:solidFill>
                <a:latin typeface="Arial" charset="0"/>
                <a:cs typeface="Arial" charset="0"/>
              </a:defRPr>
            </a:lvl3pPr>
            <a:lvl4pPr marL="1600200" indent="-228600" eaLnBrk="0" hangingPunct="0">
              <a:tabLst>
                <a:tab pos="273050" algn="l"/>
                <a:tab pos="547688" algn="l"/>
              </a:tabLst>
              <a:defRPr>
                <a:solidFill>
                  <a:schemeClr val="tx1"/>
                </a:solidFill>
                <a:latin typeface="Arial" charset="0"/>
                <a:cs typeface="Arial" charset="0"/>
              </a:defRPr>
            </a:lvl4pPr>
            <a:lvl5pPr marL="2057400" indent="-228600" eaLnBrk="0" hangingPunct="0">
              <a:tabLst>
                <a:tab pos="273050" algn="l"/>
                <a:tab pos="547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9pPr>
          </a:lstStyle>
          <a:p>
            <a:pPr algn="ctr" eaLnBrk="1" hangingPunct="1">
              <a:lnSpc>
                <a:spcPct val="95000"/>
              </a:lnSpc>
            </a:pPr>
            <a:r>
              <a:rPr lang="en-US" altLang="en-US" b="1">
                <a:latin typeface="Times New Roman" pitchFamily="18" charset="0"/>
                <a:cs typeface="Times New Roman" pitchFamily="18" charset="0"/>
              </a:rPr>
              <a:t>Threads</a:t>
            </a:r>
          </a:p>
        </p:txBody>
      </p:sp>
      <p:sp>
        <p:nvSpPr>
          <p:cNvPr id="12" name="Rectangle 13"/>
          <p:cNvSpPr>
            <a:spLocks noChangeArrowheads="1"/>
          </p:cNvSpPr>
          <p:nvPr/>
        </p:nvSpPr>
        <p:spPr bwMode="auto">
          <a:xfrm>
            <a:off x="5076825" y="3735388"/>
            <a:ext cx="1039813" cy="882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73050" algn="l"/>
                <a:tab pos="547688" algn="l"/>
              </a:tabLst>
              <a:defRPr>
                <a:solidFill>
                  <a:schemeClr val="tx1"/>
                </a:solidFill>
                <a:latin typeface="Arial" charset="0"/>
                <a:cs typeface="Arial" charset="0"/>
              </a:defRPr>
            </a:lvl1pPr>
            <a:lvl2pPr marL="742950" indent="-285750" eaLnBrk="0" hangingPunct="0">
              <a:tabLst>
                <a:tab pos="273050" algn="l"/>
                <a:tab pos="547688" algn="l"/>
              </a:tabLst>
              <a:defRPr>
                <a:solidFill>
                  <a:schemeClr val="tx1"/>
                </a:solidFill>
                <a:latin typeface="Arial" charset="0"/>
                <a:cs typeface="Arial" charset="0"/>
              </a:defRPr>
            </a:lvl2pPr>
            <a:lvl3pPr marL="1143000" indent="-228600" eaLnBrk="0" hangingPunct="0">
              <a:tabLst>
                <a:tab pos="273050" algn="l"/>
                <a:tab pos="547688" algn="l"/>
              </a:tabLst>
              <a:defRPr>
                <a:solidFill>
                  <a:schemeClr val="tx1"/>
                </a:solidFill>
                <a:latin typeface="Arial" charset="0"/>
                <a:cs typeface="Arial" charset="0"/>
              </a:defRPr>
            </a:lvl3pPr>
            <a:lvl4pPr marL="1600200" indent="-228600" eaLnBrk="0" hangingPunct="0">
              <a:tabLst>
                <a:tab pos="273050" algn="l"/>
                <a:tab pos="547688" algn="l"/>
              </a:tabLst>
              <a:defRPr>
                <a:solidFill>
                  <a:schemeClr val="tx1"/>
                </a:solidFill>
                <a:latin typeface="Arial" charset="0"/>
                <a:cs typeface="Arial" charset="0"/>
              </a:defRPr>
            </a:lvl4pPr>
            <a:lvl5pPr marL="2057400" indent="-228600" eaLnBrk="0" hangingPunct="0">
              <a:tabLst>
                <a:tab pos="273050" algn="l"/>
                <a:tab pos="547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9pPr>
          </a:lstStyle>
          <a:p>
            <a:pPr algn="ctr" eaLnBrk="1" hangingPunct="1">
              <a:lnSpc>
                <a:spcPct val="95000"/>
              </a:lnSpc>
            </a:pPr>
            <a:r>
              <a:rPr lang="en-US" altLang="en-US" b="1">
                <a:latin typeface="Times New Roman" pitchFamily="18" charset="0"/>
                <a:cs typeface="Times New Roman" pitchFamily="18" charset="0"/>
              </a:rPr>
              <a:t>Frames per </a:t>
            </a:r>
          </a:p>
          <a:p>
            <a:pPr algn="ctr" eaLnBrk="1" hangingPunct="1">
              <a:lnSpc>
                <a:spcPct val="95000"/>
              </a:lnSpc>
            </a:pPr>
            <a:r>
              <a:rPr lang="en-US" altLang="en-US" b="1">
                <a:latin typeface="Times New Roman" pitchFamily="18" charset="0"/>
                <a:cs typeface="Times New Roman" pitchFamily="18" charset="0"/>
              </a:rPr>
              <a:t>Second</a:t>
            </a:r>
          </a:p>
        </p:txBody>
      </p:sp>
      <p:cxnSp>
        <p:nvCxnSpPr>
          <p:cNvPr id="13" name="Straight Connector 12"/>
          <p:cNvCxnSpPr/>
          <p:nvPr/>
        </p:nvCxnSpPr>
        <p:spPr>
          <a:xfrm flipV="1">
            <a:off x="7046913" y="3735388"/>
            <a:ext cx="0" cy="26447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318125" y="5988050"/>
            <a:ext cx="3749675" cy="0"/>
          </a:xfrm>
          <a:prstGeom prst="line">
            <a:avLst/>
          </a:prstGeom>
          <a:ln w="47625">
            <a:solidFill>
              <a:srgbClr val="008000"/>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6"/>
          <p:cNvSpPr>
            <a:spLocks noChangeArrowheads="1"/>
          </p:cNvSpPr>
          <p:nvPr/>
        </p:nvSpPr>
        <p:spPr bwMode="auto">
          <a:xfrm>
            <a:off x="7602538" y="5630863"/>
            <a:ext cx="1041400" cy="355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73050" algn="l"/>
                <a:tab pos="547688" algn="l"/>
              </a:tabLst>
              <a:defRPr>
                <a:solidFill>
                  <a:schemeClr val="tx1"/>
                </a:solidFill>
                <a:latin typeface="Arial" charset="0"/>
                <a:cs typeface="Arial" charset="0"/>
              </a:defRPr>
            </a:lvl1pPr>
            <a:lvl2pPr marL="742950" indent="-285750" eaLnBrk="0" hangingPunct="0">
              <a:tabLst>
                <a:tab pos="273050" algn="l"/>
                <a:tab pos="547688" algn="l"/>
              </a:tabLst>
              <a:defRPr>
                <a:solidFill>
                  <a:schemeClr val="tx1"/>
                </a:solidFill>
                <a:latin typeface="Arial" charset="0"/>
                <a:cs typeface="Arial" charset="0"/>
              </a:defRPr>
            </a:lvl2pPr>
            <a:lvl3pPr marL="1143000" indent="-228600" eaLnBrk="0" hangingPunct="0">
              <a:tabLst>
                <a:tab pos="273050" algn="l"/>
                <a:tab pos="547688" algn="l"/>
              </a:tabLst>
              <a:defRPr>
                <a:solidFill>
                  <a:schemeClr val="tx1"/>
                </a:solidFill>
                <a:latin typeface="Arial" charset="0"/>
                <a:cs typeface="Arial" charset="0"/>
              </a:defRPr>
            </a:lvl3pPr>
            <a:lvl4pPr marL="1600200" indent="-228600" eaLnBrk="0" hangingPunct="0">
              <a:tabLst>
                <a:tab pos="273050" algn="l"/>
                <a:tab pos="547688" algn="l"/>
              </a:tabLst>
              <a:defRPr>
                <a:solidFill>
                  <a:schemeClr val="tx1"/>
                </a:solidFill>
                <a:latin typeface="Arial" charset="0"/>
                <a:cs typeface="Arial" charset="0"/>
              </a:defRPr>
            </a:lvl4pPr>
            <a:lvl5pPr marL="2057400" indent="-228600" eaLnBrk="0" hangingPunct="0">
              <a:tabLst>
                <a:tab pos="273050" algn="l"/>
                <a:tab pos="547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9pPr>
          </a:lstStyle>
          <a:p>
            <a:pPr algn="ctr" eaLnBrk="1" hangingPunct="1">
              <a:lnSpc>
                <a:spcPct val="95000"/>
              </a:lnSpc>
            </a:pPr>
            <a:r>
              <a:rPr lang="en-US" altLang="en-US" b="1">
                <a:solidFill>
                  <a:srgbClr val="008000"/>
                </a:solidFill>
                <a:latin typeface="Times New Roman" pitchFamily="18" charset="0"/>
                <a:cs typeface="Times New Roman" pitchFamily="18" charset="0"/>
              </a:rPr>
              <a:t>Serial</a:t>
            </a:r>
          </a:p>
        </p:txBody>
      </p:sp>
      <p:sp>
        <p:nvSpPr>
          <p:cNvPr id="16" name="Rectangle 17"/>
          <p:cNvSpPr>
            <a:spLocks noChangeArrowheads="1"/>
          </p:cNvSpPr>
          <p:nvPr/>
        </p:nvSpPr>
        <p:spPr bwMode="auto">
          <a:xfrm>
            <a:off x="7200900" y="4311650"/>
            <a:ext cx="1214438" cy="355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73050" algn="l"/>
                <a:tab pos="547688" algn="l"/>
              </a:tabLst>
              <a:defRPr>
                <a:solidFill>
                  <a:schemeClr val="tx1"/>
                </a:solidFill>
                <a:latin typeface="Arial" charset="0"/>
                <a:cs typeface="Arial" charset="0"/>
              </a:defRPr>
            </a:lvl1pPr>
            <a:lvl2pPr marL="742950" indent="-285750" eaLnBrk="0" hangingPunct="0">
              <a:tabLst>
                <a:tab pos="273050" algn="l"/>
                <a:tab pos="547688" algn="l"/>
              </a:tabLst>
              <a:defRPr>
                <a:solidFill>
                  <a:schemeClr val="tx1"/>
                </a:solidFill>
                <a:latin typeface="Arial" charset="0"/>
                <a:cs typeface="Arial" charset="0"/>
              </a:defRPr>
            </a:lvl2pPr>
            <a:lvl3pPr marL="1143000" indent="-228600" eaLnBrk="0" hangingPunct="0">
              <a:tabLst>
                <a:tab pos="273050" algn="l"/>
                <a:tab pos="547688" algn="l"/>
              </a:tabLst>
              <a:defRPr>
                <a:solidFill>
                  <a:schemeClr val="tx1"/>
                </a:solidFill>
                <a:latin typeface="Arial" charset="0"/>
                <a:cs typeface="Arial" charset="0"/>
              </a:defRPr>
            </a:lvl3pPr>
            <a:lvl4pPr marL="1600200" indent="-228600" eaLnBrk="0" hangingPunct="0">
              <a:tabLst>
                <a:tab pos="273050" algn="l"/>
                <a:tab pos="547688" algn="l"/>
              </a:tabLst>
              <a:defRPr>
                <a:solidFill>
                  <a:schemeClr val="tx1"/>
                </a:solidFill>
                <a:latin typeface="Arial" charset="0"/>
                <a:cs typeface="Arial" charset="0"/>
              </a:defRPr>
            </a:lvl4pPr>
            <a:lvl5pPr marL="2057400" indent="-228600" eaLnBrk="0" hangingPunct="0">
              <a:tabLst>
                <a:tab pos="273050" algn="l"/>
                <a:tab pos="547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9pPr>
          </a:lstStyle>
          <a:p>
            <a:pPr algn="ctr" eaLnBrk="1" hangingPunct="1">
              <a:lnSpc>
                <a:spcPct val="95000"/>
              </a:lnSpc>
            </a:pPr>
            <a:r>
              <a:rPr lang="en-US" altLang="en-US" b="1">
                <a:solidFill>
                  <a:srgbClr val="FF0000"/>
                </a:solidFill>
                <a:latin typeface="Times New Roman" pitchFamily="18" charset="0"/>
                <a:cs typeface="Times New Roman" pitchFamily="18" charset="0"/>
              </a:rPr>
              <a:t>Xenserver</a:t>
            </a:r>
          </a:p>
        </p:txBody>
      </p:sp>
      <p:cxnSp>
        <p:nvCxnSpPr>
          <p:cNvPr id="17" name="Straight Arrow Connector 16"/>
          <p:cNvCxnSpPr/>
          <p:nvPr/>
        </p:nvCxnSpPr>
        <p:spPr>
          <a:xfrm flipV="1">
            <a:off x="7400925" y="4722813"/>
            <a:ext cx="0" cy="1108075"/>
          </a:xfrm>
          <a:prstGeom prst="straightConnector1">
            <a:avLst/>
          </a:prstGeom>
          <a:ln w="2222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Rectangle 19"/>
          <p:cNvSpPr>
            <a:spLocks noChangeArrowheads="1"/>
          </p:cNvSpPr>
          <p:nvPr/>
        </p:nvSpPr>
        <p:spPr bwMode="auto">
          <a:xfrm>
            <a:off x="7548563" y="4876800"/>
            <a:ext cx="1481137" cy="619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73050" algn="l"/>
                <a:tab pos="547688" algn="l"/>
              </a:tabLst>
              <a:defRPr>
                <a:solidFill>
                  <a:schemeClr val="tx1"/>
                </a:solidFill>
                <a:latin typeface="Arial" charset="0"/>
                <a:cs typeface="Arial" charset="0"/>
              </a:defRPr>
            </a:lvl1pPr>
            <a:lvl2pPr marL="742950" indent="-285750" eaLnBrk="0" hangingPunct="0">
              <a:tabLst>
                <a:tab pos="273050" algn="l"/>
                <a:tab pos="547688" algn="l"/>
              </a:tabLst>
              <a:defRPr>
                <a:solidFill>
                  <a:schemeClr val="tx1"/>
                </a:solidFill>
                <a:latin typeface="Arial" charset="0"/>
                <a:cs typeface="Arial" charset="0"/>
              </a:defRPr>
            </a:lvl2pPr>
            <a:lvl3pPr marL="1143000" indent="-228600" eaLnBrk="0" hangingPunct="0">
              <a:tabLst>
                <a:tab pos="273050" algn="l"/>
                <a:tab pos="547688" algn="l"/>
              </a:tabLst>
              <a:defRPr>
                <a:solidFill>
                  <a:schemeClr val="tx1"/>
                </a:solidFill>
                <a:latin typeface="Arial" charset="0"/>
                <a:cs typeface="Arial" charset="0"/>
              </a:defRPr>
            </a:lvl3pPr>
            <a:lvl4pPr marL="1600200" indent="-228600" eaLnBrk="0" hangingPunct="0">
              <a:tabLst>
                <a:tab pos="273050" algn="l"/>
                <a:tab pos="547688" algn="l"/>
              </a:tabLst>
              <a:defRPr>
                <a:solidFill>
                  <a:schemeClr val="tx1"/>
                </a:solidFill>
                <a:latin typeface="Arial" charset="0"/>
                <a:cs typeface="Arial" charset="0"/>
              </a:defRPr>
            </a:lvl4pPr>
            <a:lvl5pPr marL="2057400" indent="-228600" eaLnBrk="0" hangingPunct="0">
              <a:tabLst>
                <a:tab pos="273050" algn="l"/>
                <a:tab pos="547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73050" algn="l"/>
                <a:tab pos="547688" algn="l"/>
              </a:tabLst>
              <a:defRPr>
                <a:solidFill>
                  <a:schemeClr val="tx1"/>
                </a:solidFill>
                <a:latin typeface="Arial" charset="0"/>
                <a:cs typeface="Arial" charset="0"/>
              </a:defRPr>
            </a:lvl9pPr>
          </a:lstStyle>
          <a:p>
            <a:pPr algn="ctr" eaLnBrk="1" hangingPunct="1">
              <a:lnSpc>
                <a:spcPct val="95000"/>
              </a:lnSpc>
            </a:pPr>
            <a:r>
              <a:rPr lang="en-US" altLang="en-US" b="1">
                <a:latin typeface="Times New Roman" pitchFamily="18" charset="0"/>
                <a:cs typeface="Times New Roman" pitchFamily="18" charset="0"/>
              </a:rPr>
              <a:t>Timeliness Increase</a:t>
            </a:r>
          </a:p>
        </p:txBody>
      </p:sp>
      <p:sp>
        <p:nvSpPr>
          <p:cNvPr id="19" name="Rectangle 4"/>
          <p:cNvSpPr>
            <a:spLocks noChangeArrowheads="1"/>
          </p:cNvSpPr>
          <p:nvPr/>
        </p:nvSpPr>
        <p:spPr bwMode="auto">
          <a:xfrm>
            <a:off x="5219700" y="766763"/>
            <a:ext cx="3708400" cy="646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a:t>red car (gray truck), travels north, turns right, center of screen</a:t>
            </a:r>
          </a:p>
        </p:txBody>
      </p:sp>
    </p:spTree>
    <p:extLst>
      <p:ext uri="{BB962C8B-B14F-4D97-AF65-F5344CB8AC3E}">
        <p14:creationId xmlns:p14="http://schemas.microsoft.com/office/powerpoint/2010/main" val="39889108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73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buClrTx/>
              <a:buFontTx/>
              <a:buNone/>
            </a:pPr>
            <a:r>
              <a:rPr lang="en-US" altLang="en-US" sz="3600" dirty="0" smtClean="0">
                <a:solidFill>
                  <a:srgbClr val="FFFFFF"/>
                </a:solidFill>
                <a:ea typeface="ＭＳ Ｐゴシック" pitchFamily="48" charset="-128"/>
              </a:rPr>
              <a:t>Make My Day - High-Fidelity Color </a:t>
            </a:r>
            <a:r>
              <a:rPr lang="en-US" altLang="en-US" sz="3600" dirty="0" err="1" smtClean="0">
                <a:solidFill>
                  <a:srgbClr val="FFFFFF"/>
                </a:solidFill>
                <a:ea typeface="ＭＳ Ｐゴシック" pitchFamily="48" charset="-128"/>
              </a:rPr>
              <a:t>Denoising</a:t>
            </a:r>
            <a:r>
              <a:rPr lang="en-US" altLang="en-US" sz="3600" dirty="0" smtClean="0">
                <a:solidFill>
                  <a:srgbClr val="FFFFFF"/>
                </a:solidFill>
                <a:ea typeface="ＭＳ Ｐゴシック" pitchFamily="48" charset="-128"/>
              </a:rPr>
              <a:t> with Near-Infrared</a:t>
            </a:r>
            <a:r>
              <a:rPr lang="en-US" altLang="en-US" sz="2800" dirty="0" smtClean="0">
                <a:solidFill>
                  <a:srgbClr val="FFFFFF"/>
                </a:solidFill>
                <a:ea typeface="ＭＳ Ｐゴシック" pitchFamily="48" charset="-128"/>
              </a:rPr>
              <a:t/>
            </a:r>
            <a:br>
              <a:rPr lang="en-US" altLang="en-US" sz="2800" dirty="0" smtClean="0">
                <a:solidFill>
                  <a:srgbClr val="FFFFFF"/>
                </a:solidFill>
                <a:ea typeface="ＭＳ Ｐゴシック" pitchFamily="48" charset="-128"/>
              </a:rPr>
            </a:br>
            <a:endParaRPr lang="en-US" altLang="en-US" sz="2800" dirty="0" smtClean="0">
              <a:solidFill>
                <a:srgbClr val="FFFFFF"/>
              </a:solidFill>
              <a:ea typeface="ＭＳ Ｐゴシック" pitchFamily="48" charset="-128"/>
            </a:endParaRPr>
          </a:p>
          <a:p>
            <a:pPr algn="ctr">
              <a:buClrTx/>
              <a:buFontTx/>
              <a:buNone/>
            </a:pPr>
            <a:r>
              <a:rPr lang="en-US" altLang="en-US" sz="2400" i="1" dirty="0" err="1" smtClean="0">
                <a:solidFill>
                  <a:srgbClr val="FFFFFF"/>
                </a:solidFill>
                <a:ea typeface="ＭＳ Ｐゴシック" pitchFamily="48" charset="-128"/>
              </a:rPr>
              <a:t>Hiroto</a:t>
            </a:r>
            <a:r>
              <a:rPr lang="en-US" altLang="en-US" sz="2400" i="1" dirty="0" smtClean="0">
                <a:solidFill>
                  <a:srgbClr val="FFFFFF"/>
                </a:solidFill>
                <a:ea typeface="ＭＳ Ｐゴシック" pitchFamily="48" charset="-128"/>
              </a:rPr>
              <a:t> Honda (ETH Zurich, Toshiba Corp.),</a:t>
            </a:r>
          </a:p>
          <a:p>
            <a:pPr algn="ctr">
              <a:buClrTx/>
              <a:buFontTx/>
              <a:buNone/>
            </a:pPr>
            <a:r>
              <a:rPr lang="en-US" altLang="en-US" sz="2400" i="1" dirty="0" smtClean="0">
                <a:solidFill>
                  <a:srgbClr val="FFFFFF"/>
                </a:solidFill>
                <a:ea typeface="ＭＳ Ｐゴシック" pitchFamily="48" charset="-128"/>
              </a:rPr>
              <a:t> </a:t>
            </a:r>
            <a:r>
              <a:rPr lang="en-US" altLang="en-US" sz="2400" i="1" dirty="0" err="1" smtClean="0">
                <a:solidFill>
                  <a:srgbClr val="FFFFFF"/>
                </a:solidFill>
                <a:ea typeface="ＭＳ Ｐゴシック" pitchFamily="48" charset="-128"/>
              </a:rPr>
              <a:t>Radu</a:t>
            </a:r>
            <a:r>
              <a:rPr lang="en-US" altLang="en-US" sz="2400" i="1" dirty="0" smtClean="0">
                <a:solidFill>
                  <a:srgbClr val="FFFFFF"/>
                </a:solidFill>
                <a:ea typeface="ＭＳ Ｐゴシック" pitchFamily="48" charset="-128"/>
              </a:rPr>
              <a:t> </a:t>
            </a:r>
            <a:r>
              <a:rPr lang="en-US" altLang="en-US" sz="2400" i="1" dirty="0" err="1" smtClean="0">
                <a:solidFill>
                  <a:srgbClr val="FFFFFF"/>
                </a:solidFill>
                <a:ea typeface="ＭＳ Ｐゴシック" pitchFamily="48" charset="-128"/>
              </a:rPr>
              <a:t>Timofte</a:t>
            </a:r>
            <a:r>
              <a:rPr lang="en-US" altLang="en-US" sz="2400" i="1" dirty="0" smtClean="0">
                <a:solidFill>
                  <a:srgbClr val="FFFFFF"/>
                </a:solidFill>
                <a:ea typeface="ＭＳ Ｐゴシック" pitchFamily="48" charset="-128"/>
              </a:rPr>
              <a:t> (ETH Zurich), and</a:t>
            </a:r>
          </a:p>
          <a:p>
            <a:pPr algn="ctr">
              <a:buClrTx/>
              <a:buFontTx/>
              <a:buNone/>
            </a:pPr>
            <a:r>
              <a:rPr lang="en-US" altLang="en-US" sz="2400" i="1" dirty="0" smtClean="0">
                <a:solidFill>
                  <a:srgbClr val="FFFFFF"/>
                </a:solidFill>
                <a:ea typeface="ＭＳ Ｐゴシック" pitchFamily="48" charset="-128"/>
              </a:rPr>
              <a:t>Luc Van </a:t>
            </a:r>
            <a:r>
              <a:rPr lang="en-US" altLang="en-US" sz="2400" i="1" dirty="0" err="1" smtClean="0">
                <a:solidFill>
                  <a:srgbClr val="FFFFFF"/>
                </a:solidFill>
                <a:ea typeface="ＭＳ Ｐゴシック" pitchFamily="48" charset="-128"/>
              </a:rPr>
              <a:t>Gool</a:t>
            </a:r>
            <a:r>
              <a:rPr lang="en-US" altLang="en-US" sz="2400" i="1" dirty="0" smtClean="0">
                <a:solidFill>
                  <a:srgbClr val="FFFFFF"/>
                </a:solidFill>
                <a:ea typeface="ＭＳ Ｐゴシック" pitchFamily="48" charset="-128"/>
              </a:rPr>
              <a:t> (ETH Zurich, KU Leuven)</a:t>
            </a:r>
            <a:endParaRPr lang="fr-FR" altLang="en-US" i="1" dirty="0">
              <a:solidFill>
                <a:srgbClr val="FFFFFF"/>
              </a:solidFill>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#8</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800" dirty="0" smtClean="0">
                <a:solidFill>
                  <a:schemeClr val="tx1"/>
                </a:solidFill>
                <a:ea typeface="ＭＳ Ｐゴシック" pitchFamily="48" charset="-128"/>
              </a:rPr>
              <a:t>Make My Day - High-Fidelity Color </a:t>
            </a:r>
            <a:r>
              <a:rPr lang="en-US" altLang="en-US" sz="1800" dirty="0" err="1" smtClean="0">
                <a:solidFill>
                  <a:schemeClr val="tx1"/>
                </a:solidFill>
                <a:ea typeface="ＭＳ Ｐゴシック" pitchFamily="48" charset="-128"/>
              </a:rPr>
              <a:t>Denoising</a:t>
            </a:r>
            <a:r>
              <a:rPr lang="en-US" altLang="en-US" sz="1800" dirty="0" smtClean="0">
                <a:solidFill>
                  <a:schemeClr val="tx1"/>
                </a:solidFill>
                <a:ea typeface="ＭＳ Ｐゴシック" pitchFamily="48" charset="-128"/>
              </a:rPr>
              <a:t> with Near-Infrared</a:t>
            </a:r>
            <a:endParaRPr lang="en-US" altLang="en-US" sz="1800" dirty="0" smtClean="0">
              <a:solidFill>
                <a:schemeClr val="tx1"/>
              </a:solidFill>
            </a:endParaRPr>
          </a:p>
        </p:txBody>
      </p:sp>
      <p:sp>
        <p:nvSpPr>
          <p:cNvPr id="4" name="Text Box 3"/>
          <p:cNvSpPr txBox="1">
            <a:spLocks noChangeArrowheads="1"/>
          </p:cNvSpPr>
          <p:nvPr/>
        </p:nvSpPr>
        <p:spPr bwMode="auto">
          <a:xfrm>
            <a:off x="6740525" y="5910263"/>
            <a:ext cx="1871663"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sz="1600">
                <a:solidFill>
                  <a:srgbClr val="0000FF"/>
                </a:solidFill>
                <a:latin typeface="Meiryo UI" pitchFamily="48" charset="0"/>
                <a:cs typeface="Meiryo UI" pitchFamily="48" charset="0"/>
              </a:rPr>
              <a:t>NIR-RGB camera</a:t>
            </a:r>
          </a:p>
        </p:txBody>
      </p:sp>
      <p:sp>
        <p:nvSpPr>
          <p:cNvPr id="5" name="Freeform 4"/>
          <p:cNvSpPr>
            <a:spLocks noChangeArrowheads="1"/>
          </p:cNvSpPr>
          <p:nvPr/>
        </p:nvSpPr>
        <p:spPr bwMode="auto">
          <a:xfrm rot="4380000">
            <a:off x="5024438" y="3209925"/>
            <a:ext cx="1597025" cy="3965575"/>
          </a:xfrm>
          <a:custGeom>
            <a:avLst/>
            <a:gdLst>
              <a:gd name="T0" fmla="*/ 0 w 1609133"/>
              <a:gd name="T1" fmla="*/ 4044215 h 4044215"/>
              <a:gd name="T2" fmla="*/ 579819 w 1609133"/>
              <a:gd name="T3" fmla="*/ 0 h 4044215"/>
              <a:gd name="T4" fmla="*/ 1029314 w 1609133"/>
              <a:gd name="T5" fmla="*/ 0 h 4044215"/>
              <a:gd name="T6" fmla="*/ 1609133 w 1609133"/>
              <a:gd name="T7" fmla="*/ 4044215 h 4044215"/>
              <a:gd name="T8" fmla="*/ 0 w 1609133"/>
              <a:gd name="T9" fmla="*/ 4044215 h 4044215"/>
            </a:gdLst>
            <a:ahLst/>
            <a:cxnLst>
              <a:cxn ang="0">
                <a:pos x="T0" y="T1"/>
              </a:cxn>
              <a:cxn ang="0">
                <a:pos x="T2" y="T3"/>
              </a:cxn>
              <a:cxn ang="0">
                <a:pos x="T4" y="T5"/>
              </a:cxn>
              <a:cxn ang="0">
                <a:pos x="T6" y="T7"/>
              </a:cxn>
              <a:cxn ang="0">
                <a:pos x="T8" y="T9"/>
              </a:cxn>
            </a:cxnLst>
            <a:rect l="0" t="0" r="r" b="b"/>
            <a:pathLst>
              <a:path w="1609133" h="4044215">
                <a:moveTo>
                  <a:pt x="0" y="4044215"/>
                </a:moveTo>
                <a:lnTo>
                  <a:pt x="579819" y="0"/>
                </a:lnTo>
                <a:lnTo>
                  <a:pt x="1029314" y="0"/>
                </a:lnTo>
                <a:lnTo>
                  <a:pt x="1609133" y="4044215"/>
                </a:lnTo>
                <a:lnTo>
                  <a:pt x="0" y="4044215"/>
                </a:lnTo>
                <a:close/>
              </a:path>
            </a:pathLst>
          </a:custGeom>
          <a:gradFill rotWithShape="0">
            <a:gsLst>
              <a:gs pos="0">
                <a:srgbClr val="F5FCFD"/>
              </a:gs>
              <a:gs pos="100000">
                <a:srgbClr val="E1F7F9"/>
              </a:gs>
            </a:gsLst>
            <a:lin ang="0" scaled="1"/>
          </a:gra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 name="Text Box 5"/>
          <p:cNvSpPr txBox="1">
            <a:spLocks noChangeArrowheads="1"/>
          </p:cNvSpPr>
          <p:nvPr/>
        </p:nvSpPr>
        <p:spPr bwMode="auto">
          <a:xfrm>
            <a:off x="4756150" y="5062538"/>
            <a:ext cx="1076325"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sz="1600">
                <a:solidFill>
                  <a:srgbClr val="0000FF"/>
                </a:solidFill>
                <a:latin typeface="Meiryo UI" pitchFamily="48" charset="0"/>
                <a:cs typeface="Meiryo UI" pitchFamily="48" charset="0"/>
              </a:rPr>
              <a:t>invisible </a:t>
            </a:r>
          </a:p>
          <a:p>
            <a:pPr>
              <a:buClrTx/>
              <a:buFontTx/>
              <a:buNone/>
            </a:pPr>
            <a:r>
              <a:rPr lang="en-US" altLang="en-US" sz="1600">
                <a:solidFill>
                  <a:srgbClr val="0000FF"/>
                </a:solidFill>
                <a:latin typeface="Meiryo UI" pitchFamily="48" charset="0"/>
                <a:cs typeface="Meiryo UI" pitchFamily="48" charset="0"/>
              </a:rPr>
              <a:t>NIR light</a:t>
            </a:r>
          </a:p>
        </p:txBody>
      </p:sp>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6463" y="5040313"/>
            <a:ext cx="785812" cy="8334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7"/>
          <p:cNvSpPr>
            <a:spLocks noChangeArrowheads="1"/>
          </p:cNvSpPr>
          <p:nvPr/>
        </p:nvSpPr>
        <p:spPr bwMode="auto">
          <a:xfrm>
            <a:off x="250825" y="692150"/>
            <a:ext cx="8893175" cy="411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409575" indent="-40640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1pPr>
            <a:lvl2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2pPr>
            <a:lvl3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3pPr>
            <a:lvl4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4pPr>
            <a:lvl5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9pPr>
          </a:lstStyle>
          <a:p>
            <a:pPr>
              <a:buClrTx/>
              <a:buFontTx/>
              <a:buNone/>
            </a:pPr>
            <a:r>
              <a:rPr lang="en-US" altLang="en-US" sz="2400">
                <a:ea typeface="ＭＳ Ｐゴシック" pitchFamily="48" charset="-128"/>
              </a:rPr>
              <a:t>Our Algorithm ‘Make My Day’ is intended to turn night images into daylight-like images, by using RGB-NIR camera.</a:t>
            </a:r>
          </a:p>
          <a:p>
            <a:pPr>
              <a:buClrTx/>
              <a:buFontTx/>
              <a:buNone/>
            </a:pPr>
            <a:r>
              <a:rPr lang="en-US" altLang="en-US" sz="2400">
                <a:ea typeface="ＭＳ Ｐゴシック" pitchFamily="48" charset="-128"/>
              </a:rPr>
              <a:t>We exploit:</a:t>
            </a:r>
          </a:p>
          <a:p>
            <a:pPr>
              <a:buClrTx/>
              <a:buFontTx/>
              <a:buNone/>
            </a:pPr>
            <a:r>
              <a:rPr lang="ja-JP" altLang="en-US" sz="2400">
                <a:ea typeface="ＭＳ Ｐゴシック" pitchFamily="48" charset="-128"/>
              </a:rPr>
              <a:t>・</a:t>
            </a:r>
            <a:r>
              <a:rPr lang="en-US" altLang="en-US" sz="2400">
                <a:ea typeface="ＭＳ Ｐゴシック" pitchFamily="48" charset="-128"/>
              </a:rPr>
              <a:t>NIR invisible flash and NIR-RGB camera </a:t>
            </a:r>
          </a:p>
          <a:p>
            <a:pPr>
              <a:buClrTx/>
              <a:buFontTx/>
              <a:buNone/>
            </a:pPr>
            <a:r>
              <a:rPr lang="ja-JP" altLang="en-US" sz="2400">
                <a:ea typeface="ＭＳ Ｐゴシック" pitchFamily="48" charset="-128"/>
              </a:rPr>
              <a:t>・</a:t>
            </a:r>
            <a:r>
              <a:rPr lang="en-US" altLang="en-US" sz="2400">
                <a:ea typeface="ＭＳ Ｐゴシック" pitchFamily="48" charset="-128"/>
              </a:rPr>
              <a:t>Non-local (BM3D like) 3D collaborative filter with patch pair information obtained from clean NIR channel.</a:t>
            </a:r>
          </a:p>
          <a:p>
            <a:pPr>
              <a:buClrTx/>
              <a:buFontTx/>
              <a:buNone/>
            </a:pPr>
            <a:endParaRPr lang="en-US" altLang="en-US" sz="2400">
              <a:ea typeface="ＭＳ Ｐゴシック" pitchFamily="48" charset="-128"/>
            </a:endParaRPr>
          </a:p>
          <a:p>
            <a:pPr>
              <a:buClrTx/>
              <a:buFontTx/>
              <a:buNone/>
            </a:pPr>
            <a:r>
              <a:rPr lang="en-US" altLang="en-US" sz="2400">
                <a:ea typeface="ＭＳ Ｐゴシック" pitchFamily="48" charset="-128"/>
              </a:rPr>
              <a:t>Application Fields:</a:t>
            </a:r>
          </a:p>
          <a:p>
            <a:pPr>
              <a:buClrTx/>
              <a:buFontTx/>
              <a:buNone/>
            </a:pPr>
            <a:r>
              <a:rPr lang="en-US" altLang="en-US" sz="2400">
                <a:ea typeface="ＭＳ Ｐゴシック" pitchFamily="48" charset="-128"/>
              </a:rPr>
              <a:t>  Automobile night vision cameras</a:t>
            </a:r>
          </a:p>
          <a:p>
            <a:pPr>
              <a:buClrTx/>
              <a:buFontTx/>
              <a:buNone/>
            </a:pPr>
            <a:r>
              <a:rPr lang="en-US" altLang="en-US" sz="2400">
                <a:ea typeface="ＭＳ Ｐゴシック" pitchFamily="48" charset="-128"/>
              </a:rPr>
              <a:t>  Surveillance cameras</a:t>
            </a:r>
          </a:p>
          <a:p>
            <a:pPr>
              <a:buClrTx/>
              <a:buFontTx/>
              <a:buNone/>
            </a:pPr>
            <a:r>
              <a:rPr lang="en-US" altLang="en-US" sz="2400">
                <a:ea typeface="ＭＳ Ｐゴシック" pitchFamily="48" charset="-128"/>
              </a:rPr>
              <a:t>  Smartphone cameras</a:t>
            </a:r>
          </a:p>
        </p:txBody>
      </p:sp>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14725" y="4945063"/>
            <a:ext cx="1057275" cy="871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2500" y="5422900"/>
            <a:ext cx="1235075" cy="13128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12000" y="4338638"/>
            <a:ext cx="914400" cy="728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1"/>
          <p:cNvSpPr txBox="1">
            <a:spLocks noChangeArrowheads="1"/>
          </p:cNvSpPr>
          <p:nvPr/>
        </p:nvSpPr>
        <p:spPr bwMode="auto">
          <a:xfrm>
            <a:off x="6315075" y="4076700"/>
            <a:ext cx="10001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sz="1600">
                <a:solidFill>
                  <a:srgbClr val="0000FF"/>
                </a:solidFill>
                <a:latin typeface="Meiryo UI" pitchFamily="48" charset="0"/>
                <a:cs typeface="Meiryo UI" pitchFamily="48" charset="0"/>
              </a:rPr>
              <a:t>NIR-LED</a:t>
            </a:r>
          </a:p>
        </p:txBody>
      </p:sp>
      <p:sp>
        <p:nvSpPr>
          <p:cNvPr id="13" name="Text Box 12"/>
          <p:cNvSpPr txBox="1">
            <a:spLocks noChangeArrowheads="1"/>
          </p:cNvSpPr>
          <p:nvPr/>
        </p:nvSpPr>
        <p:spPr bwMode="auto">
          <a:xfrm>
            <a:off x="7165975" y="6246813"/>
            <a:ext cx="11271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r>
              <a:rPr lang="en-US" altLang="en-US" sz="1000">
                <a:solidFill>
                  <a:srgbClr val="0000FF"/>
                </a:solidFill>
                <a:latin typeface="Meiryo UI" pitchFamily="48" charset="0"/>
                <a:cs typeface="Meiryo UI" pitchFamily="48" charset="0"/>
              </a:rPr>
              <a:t>(JAI AD-130GE)</a:t>
            </a:r>
          </a:p>
        </p:txBody>
      </p:sp>
      <p:sp>
        <p:nvSpPr>
          <p:cNvPr id="14" name="Text Box 13"/>
          <p:cNvSpPr txBox="1">
            <a:spLocks noChangeArrowheads="1"/>
          </p:cNvSpPr>
          <p:nvPr/>
        </p:nvSpPr>
        <p:spPr bwMode="auto">
          <a:xfrm>
            <a:off x="6315075" y="4076700"/>
            <a:ext cx="10001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sz="1600">
                <a:solidFill>
                  <a:srgbClr val="0000FF"/>
                </a:solidFill>
                <a:latin typeface="Meiryo UI" pitchFamily="48" charset="0"/>
                <a:cs typeface="Meiryo UI" pitchFamily="48" charset="0"/>
              </a:rPr>
              <a:t>NIR-LED</a:t>
            </a:r>
          </a:p>
        </p:txBody>
      </p:sp>
    </p:spTree>
    <p:extLst>
      <p:ext uri="{BB962C8B-B14F-4D97-AF65-F5344CB8AC3E}">
        <p14:creationId xmlns:p14="http://schemas.microsoft.com/office/powerpoint/2010/main" val="18334469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800" dirty="0" smtClean="0">
                <a:solidFill>
                  <a:schemeClr val="tx1"/>
                </a:solidFill>
                <a:ea typeface="ＭＳ Ｐゴシック" pitchFamily="48" charset="-128"/>
              </a:rPr>
              <a:t>Make My Day - High-Fidelity Color </a:t>
            </a:r>
            <a:r>
              <a:rPr lang="en-US" altLang="en-US" sz="1800" dirty="0" err="1" smtClean="0">
                <a:solidFill>
                  <a:schemeClr val="tx1"/>
                </a:solidFill>
                <a:ea typeface="ＭＳ Ｐゴシック" pitchFamily="48" charset="-128"/>
              </a:rPr>
              <a:t>Denoising</a:t>
            </a:r>
            <a:r>
              <a:rPr lang="en-US" altLang="en-US" sz="1800" dirty="0" smtClean="0">
                <a:solidFill>
                  <a:schemeClr val="tx1"/>
                </a:solidFill>
                <a:ea typeface="ＭＳ Ｐゴシック" pitchFamily="48" charset="-128"/>
              </a:rPr>
              <a:t> with Near-Infrared</a:t>
            </a:r>
            <a:endParaRPr lang="en-US" altLang="en-US" sz="1800" dirty="0" smtClean="0">
              <a:solidFill>
                <a:schemeClr val="tx1"/>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9838" y="1422400"/>
            <a:ext cx="2152650" cy="2143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Rectangle 3"/>
          <p:cNvSpPr>
            <a:spLocks noChangeArrowheads="1"/>
          </p:cNvSpPr>
          <p:nvPr/>
        </p:nvSpPr>
        <p:spPr bwMode="auto">
          <a:xfrm>
            <a:off x="4791075" y="846138"/>
            <a:ext cx="2132013"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lgn="ctr">
              <a:buClrTx/>
              <a:buFontTx/>
              <a:buNone/>
            </a:pPr>
            <a:r>
              <a:rPr lang="en-US" altLang="en-US">
                <a:latin typeface="Meiryo UI" pitchFamily="48" charset="0"/>
                <a:cs typeface="Meiryo UI" pitchFamily="48" charset="0"/>
              </a:rPr>
              <a:t>3D collaborative </a:t>
            </a:r>
          </a:p>
          <a:p>
            <a:pPr algn="ctr">
              <a:buClrTx/>
              <a:buFontTx/>
              <a:buNone/>
            </a:pPr>
            <a:r>
              <a:rPr lang="en-US" altLang="en-US">
                <a:latin typeface="Meiryo UI" pitchFamily="48" charset="0"/>
                <a:cs typeface="Meiryo UI" pitchFamily="48" charset="0"/>
              </a:rPr>
              <a:t>filter</a:t>
            </a:r>
          </a:p>
        </p:txBody>
      </p:sp>
      <p:sp>
        <p:nvSpPr>
          <p:cNvPr id="5" name="Rectangle 4"/>
          <p:cNvSpPr>
            <a:spLocks noChangeArrowheads="1"/>
          </p:cNvSpPr>
          <p:nvPr/>
        </p:nvSpPr>
        <p:spPr bwMode="auto">
          <a:xfrm>
            <a:off x="7094538" y="1062038"/>
            <a:ext cx="1712912"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a:latin typeface="Meiryo UI" pitchFamily="48" charset="0"/>
                <a:cs typeface="Meiryo UI" pitchFamily="48" charset="0"/>
              </a:rPr>
              <a:t>Add back NIR</a:t>
            </a:r>
          </a:p>
        </p:txBody>
      </p:sp>
      <p:sp>
        <p:nvSpPr>
          <p:cNvPr id="6" name="Rectangle 5"/>
          <p:cNvSpPr>
            <a:spLocks noChangeArrowheads="1"/>
          </p:cNvSpPr>
          <p:nvPr/>
        </p:nvSpPr>
        <p:spPr bwMode="auto">
          <a:xfrm>
            <a:off x="2709863" y="1062038"/>
            <a:ext cx="19462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a:latin typeface="Meiryo UI" pitchFamily="48" charset="0"/>
                <a:cs typeface="Meiryo UI" pitchFamily="48" charset="0"/>
              </a:rPr>
              <a:t>NIR subtraction</a:t>
            </a:r>
          </a:p>
        </p:txBody>
      </p:sp>
      <p:sp>
        <p:nvSpPr>
          <p:cNvPr id="7" name="Rectangle 6"/>
          <p:cNvSpPr>
            <a:spLocks noChangeArrowheads="1"/>
          </p:cNvSpPr>
          <p:nvPr/>
        </p:nvSpPr>
        <p:spPr bwMode="auto">
          <a:xfrm>
            <a:off x="906463" y="1062038"/>
            <a:ext cx="123348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a:t>input RGB</a:t>
            </a:r>
          </a:p>
        </p:txBody>
      </p:sp>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557588"/>
            <a:ext cx="2133600" cy="21351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8"/>
          <p:cNvSpPr>
            <a:spLocks noChangeArrowheads="1"/>
          </p:cNvSpPr>
          <p:nvPr/>
        </p:nvSpPr>
        <p:spPr bwMode="auto">
          <a:xfrm>
            <a:off x="1646238" y="3883025"/>
            <a:ext cx="146050" cy="149225"/>
          </a:xfrm>
          <a:prstGeom prst="rect">
            <a:avLst/>
          </a:prstGeom>
          <a:noFill/>
          <a:ln w="1908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Rectangle 9"/>
          <p:cNvSpPr>
            <a:spLocks noChangeArrowheads="1"/>
          </p:cNvSpPr>
          <p:nvPr/>
        </p:nvSpPr>
        <p:spPr bwMode="auto">
          <a:xfrm>
            <a:off x="1593850" y="3890963"/>
            <a:ext cx="146050" cy="147637"/>
          </a:xfrm>
          <a:prstGeom prst="rect">
            <a:avLst/>
          </a:prstGeom>
          <a:noFill/>
          <a:ln w="1908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Rectangle 10"/>
          <p:cNvSpPr>
            <a:spLocks noChangeArrowheads="1"/>
          </p:cNvSpPr>
          <p:nvPr/>
        </p:nvSpPr>
        <p:spPr bwMode="auto">
          <a:xfrm>
            <a:off x="1222375" y="3924300"/>
            <a:ext cx="146050" cy="149225"/>
          </a:xfrm>
          <a:prstGeom prst="rect">
            <a:avLst/>
          </a:prstGeom>
          <a:noFill/>
          <a:ln w="1908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Rectangle 11"/>
          <p:cNvSpPr>
            <a:spLocks noChangeArrowheads="1"/>
          </p:cNvSpPr>
          <p:nvPr/>
        </p:nvSpPr>
        <p:spPr bwMode="auto">
          <a:xfrm>
            <a:off x="1420813" y="3895725"/>
            <a:ext cx="146050" cy="147638"/>
          </a:xfrm>
          <a:prstGeom prst="rect">
            <a:avLst/>
          </a:prstGeom>
          <a:noFill/>
          <a:ln w="19080">
            <a:solidFill>
              <a:srgbClr val="BBE0E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Rectangle 12"/>
          <p:cNvSpPr>
            <a:spLocks noChangeArrowheads="1"/>
          </p:cNvSpPr>
          <p:nvPr/>
        </p:nvSpPr>
        <p:spPr bwMode="auto">
          <a:xfrm>
            <a:off x="1139825" y="3652838"/>
            <a:ext cx="696913" cy="649287"/>
          </a:xfrm>
          <a:prstGeom prst="rect">
            <a:avLst/>
          </a:prstGeom>
          <a:noFill/>
          <a:ln w="19080">
            <a:solidFill>
              <a:srgbClr val="FFFF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14"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03338" y="4313238"/>
            <a:ext cx="379412" cy="311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Rectangle 14"/>
          <p:cNvSpPr>
            <a:spLocks noChangeArrowheads="1"/>
          </p:cNvSpPr>
          <p:nvPr/>
        </p:nvSpPr>
        <p:spPr bwMode="auto">
          <a:xfrm>
            <a:off x="3792538" y="1724025"/>
            <a:ext cx="146050" cy="147638"/>
          </a:xfrm>
          <a:prstGeom prst="rect">
            <a:avLst/>
          </a:prstGeom>
          <a:noFill/>
          <a:ln w="1908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Rectangle 15"/>
          <p:cNvSpPr>
            <a:spLocks noChangeArrowheads="1"/>
          </p:cNvSpPr>
          <p:nvPr/>
        </p:nvSpPr>
        <p:spPr bwMode="auto">
          <a:xfrm>
            <a:off x="3740150" y="1730375"/>
            <a:ext cx="146050" cy="149225"/>
          </a:xfrm>
          <a:prstGeom prst="rect">
            <a:avLst/>
          </a:prstGeom>
          <a:noFill/>
          <a:ln w="1908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Rectangle 16"/>
          <p:cNvSpPr>
            <a:spLocks noChangeArrowheads="1"/>
          </p:cNvSpPr>
          <p:nvPr/>
        </p:nvSpPr>
        <p:spPr bwMode="auto">
          <a:xfrm>
            <a:off x="3368675" y="1765300"/>
            <a:ext cx="146050" cy="147638"/>
          </a:xfrm>
          <a:prstGeom prst="rect">
            <a:avLst/>
          </a:prstGeom>
          <a:noFill/>
          <a:ln w="1908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Rectangle 17"/>
          <p:cNvSpPr>
            <a:spLocks noChangeArrowheads="1"/>
          </p:cNvSpPr>
          <p:nvPr/>
        </p:nvSpPr>
        <p:spPr bwMode="auto">
          <a:xfrm>
            <a:off x="3567113" y="1736725"/>
            <a:ext cx="146050" cy="147638"/>
          </a:xfrm>
          <a:prstGeom prst="rect">
            <a:avLst/>
          </a:prstGeom>
          <a:noFill/>
          <a:ln w="19080">
            <a:solidFill>
              <a:srgbClr val="BBE0E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Rectangle 18"/>
          <p:cNvSpPr>
            <a:spLocks noChangeArrowheads="1"/>
          </p:cNvSpPr>
          <p:nvPr/>
        </p:nvSpPr>
        <p:spPr bwMode="auto">
          <a:xfrm>
            <a:off x="3286125" y="1492250"/>
            <a:ext cx="696913" cy="650875"/>
          </a:xfrm>
          <a:prstGeom prst="rect">
            <a:avLst/>
          </a:prstGeom>
          <a:noFill/>
          <a:ln w="19080">
            <a:solidFill>
              <a:srgbClr val="FFFF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20" name="Picture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9638" y="2154238"/>
            <a:ext cx="379412" cy="311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450" y="1384300"/>
            <a:ext cx="2143125" cy="2143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1441450"/>
            <a:ext cx="2152650" cy="213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7050" y="1431925"/>
            <a:ext cx="2152650" cy="2143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23"/>
          <p:cNvSpPr txBox="1">
            <a:spLocks noChangeArrowheads="1"/>
          </p:cNvSpPr>
          <p:nvPr/>
        </p:nvSpPr>
        <p:spPr bwMode="auto">
          <a:xfrm>
            <a:off x="2555875" y="3789363"/>
            <a:ext cx="6588125" cy="2592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spcBef>
                <a:spcPts val="550"/>
              </a:spcBef>
              <a:buClrTx/>
              <a:buFontTx/>
              <a:buNone/>
            </a:pPr>
            <a:r>
              <a:rPr lang="en-US" altLang="en-US" sz="2200">
                <a:ea typeface="ＭＳ Ｐゴシック" pitchFamily="48" charset="-128"/>
              </a:rPr>
              <a:t>i) Find similar patch pairs (k-NNs) in </a:t>
            </a:r>
            <a:r>
              <a:rPr lang="en-US" altLang="en-US" sz="2200" b="1">
                <a:ea typeface="ＭＳ Ｐゴシック" pitchFamily="48" charset="-128"/>
              </a:rPr>
              <a:t>NIR channel</a:t>
            </a:r>
          </a:p>
          <a:p>
            <a:pPr>
              <a:spcBef>
                <a:spcPts val="550"/>
              </a:spcBef>
              <a:buClrTx/>
              <a:buFontTx/>
              <a:buNone/>
            </a:pPr>
            <a:r>
              <a:rPr lang="en-US" altLang="en-US" sz="2200">
                <a:ea typeface="ＭＳ Ｐゴシック" pitchFamily="48" charset="-128"/>
              </a:rPr>
              <a:t>ii) Denoise the difference images (e.g. NIR – R) </a:t>
            </a:r>
          </a:p>
          <a:p>
            <a:pPr>
              <a:spcBef>
                <a:spcPts val="550"/>
              </a:spcBef>
              <a:buClrTx/>
              <a:buFontTx/>
              <a:buNone/>
            </a:pPr>
            <a:r>
              <a:rPr lang="en-US" altLang="en-US" sz="2200">
                <a:ea typeface="ＭＳ Ｐゴシック" pitchFamily="48" charset="-128"/>
              </a:rPr>
              <a:t>    by using 3D collaborative filter, </a:t>
            </a:r>
          </a:p>
          <a:p>
            <a:pPr>
              <a:spcBef>
                <a:spcPts val="550"/>
              </a:spcBef>
              <a:buClrTx/>
              <a:buFontTx/>
              <a:buNone/>
            </a:pPr>
            <a:r>
              <a:rPr lang="en-US" altLang="en-US" sz="2200">
                <a:ea typeface="ＭＳ Ｐゴシック" pitchFamily="48" charset="-128"/>
              </a:rPr>
              <a:t>    with patch pair information of NIR</a:t>
            </a:r>
          </a:p>
          <a:p>
            <a:pPr>
              <a:spcBef>
                <a:spcPts val="550"/>
              </a:spcBef>
              <a:buClrTx/>
              <a:buFontTx/>
              <a:buNone/>
            </a:pPr>
            <a:r>
              <a:rPr lang="en-US" altLang="en-US" sz="2200">
                <a:ea typeface="ＭＳ Ｐゴシック" pitchFamily="48" charset="-128"/>
              </a:rPr>
              <a:t>iii) Add back NIR to obtain high freq. edges</a:t>
            </a:r>
          </a:p>
        </p:txBody>
      </p:sp>
    </p:spTree>
    <p:extLst>
      <p:ext uri="{BB962C8B-B14F-4D97-AF65-F5344CB8AC3E}">
        <p14:creationId xmlns:p14="http://schemas.microsoft.com/office/powerpoint/2010/main" val="173297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childTnLst>
                                    <p:set>
                                      <p:cBhvr additive="repl">
                                        <p:cTn id="6" dur="1" fill="hold">
                                          <p:stCondLst>
                                            <p:cond delay="0"/>
                                          </p:stCondLst>
                                        </p:cTn>
                                        <p:tgtEl>
                                          <p:spTgt spid="9"/>
                                        </p:tgtEl>
                                        <p:attrNameLst>
                                          <p:attrName>style.visibility</p:attrName>
                                        </p:attrNameLst>
                                      </p:cBhvr>
                                      <p:to>
                                        <p:strVal val="visible"/>
                                      </p:to>
                                    </p:set>
                                    <p:animEffect transition="in" filter="fade">
                                      <p:cBhvr additive="repl">
                                        <p:cTn id="7" dur="500"/>
                                        <p:tgtEl>
                                          <p:spTgt spid="9"/>
                                        </p:tgtEl>
                                      </p:cBhvr>
                                    </p:animEffect>
                                  </p:childTnLst>
                                </p:cTn>
                              </p:par>
                              <p:par>
                                <p:cTn id="8" presetID="10" presetClass="entr" fill="hold" grpId="0" nodeType="withEffect">
                                  <p:stCondLst>
                                    <p:cond delay="0"/>
                                  </p:stCondLst>
                                  <p:childTnLst>
                                    <p:set>
                                      <p:cBhvr additive="repl">
                                        <p:cTn id="9" dur="1" fill="hold">
                                          <p:stCondLst>
                                            <p:cond delay="0"/>
                                          </p:stCondLst>
                                        </p:cTn>
                                        <p:tgtEl>
                                          <p:spTgt spid="10"/>
                                        </p:tgtEl>
                                        <p:attrNameLst>
                                          <p:attrName>style.visibility</p:attrName>
                                        </p:attrNameLst>
                                      </p:cBhvr>
                                      <p:to>
                                        <p:strVal val="visible"/>
                                      </p:to>
                                    </p:set>
                                    <p:animEffect transition="in" filter="fade">
                                      <p:cBhvr additive="repl">
                                        <p:cTn id="10" dur="500"/>
                                        <p:tgtEl>
                                          <p:spTgt spid="10"/>
                                        </p:tgtEl>
                                      </p:cBhvr>
                                    </p:animEffect>
                                  </p:childTnLst>
                                </p:cTn>
                              </p:par>
                              <p:par>
                                <p:cTn id="11" presetID="10" presetClass="entr" fill="hold" grpId="0" nodeType="withEffect">
                                  <p:stCondLst>
                                    <p:cond delay="0"/>
                                  </p:stCondLst>
                                  <p:childTnLst>
                                    <p:set>
                                      <p:cBhvr additive="repl">
                                        <p:cTn id="12" dur="1" fill="hold">
                                          <p:stCondLst>
                                            <p:cond delay="0"/>
                                          </p:stCondLst>
                                        </p:cTn>
                                        <p:tgtEl>
                                          <p:spTgt spid="11"/>
                                        </p:tgtEl>
                                        <p:attrNameLst>
                                          <p:attrName>style.visibility</p:attrName>
                                        </p:attrNameLst>
                                      </p:cBhvr>
                                      <p:to>
                                        <p:strVal val="visible"/>
                                      </p:to>
                                    </p:set>
                                    <p:animEffect transition="in" filter="fade">
                                      <p:cBhvr additive="repl">
                                        <p:cTn id="13" dur="500"/>
                                        <p:tgtEl>
                                          <p:spTgt spid="11"/>
                                        </p:tgtEl>
                                      </p:cBhvr>
                                    </p:animEffect>
                                  </p:childTnLst>
                                </p:cTn>
                              </p:par>
                              <p:par>
                                <p:cTn id="14" presetID="10" presetClass="entr" fill="hold" grpId="0" nodeType="withEffect">
                                  <p:stCondLst>
                                    <p:cond delay="0"/>
                                  </p:stCondLst>
                                  <p:childTnLst>
                                    <p:set>
                                      <p:cBhvr additive="repl">
                                        <p:cTn id="15" dur="1" fill="hold">
                                          <p:stCondLst>
                                            <p:cond delay="0"/>
                                          </p:stCondLst>
                                        </p:cTn>
                                        <p:tgtEl>
                                          <p:spTgt spid="12"/>
                                        </p:tgtEl>
                                        <p:attrNameLst>
                                          <p:attrName>style.visibility</p:attrName>
                                        </p:attrNameLst>
                                      </p:cBhvr>
                                      <p:to>
                                        <p:strVal val="visible"/>
                                      </p:to>
                                    </p:set>
                                    <p:animEffect transition="in" filter="fade">
                                      <p:cBhvr additive="repl">
                                        <p:cTn id="16" dur="500"/>
                                        <p:tgtEl>
                                          <p:spTgt spid="12"/>
                                        </p:tgtEl>
                                      </p:cBhvr>
                                    </p:animEffect>
                                  </p:childTnLst>
                                </p:cTn>
                              </p:par>
                              <p:par>
                                <p:cTn id="17" presetID="10" presetClass="entr" fill="hold" grpId="0" nodeType="withEffect">
                                  <p:stCondLst>
                                    <p:cond delay="0"/>
                                  </p:stCondLst>
                                  <p:childTnLst>
                                    <p:set>
                                      <p:cBhvr additive="repl">
                                        <p:cTn id="18" dur="1" fill="hold">
                                          <p:stCondLst>
                                            <p:cond delay="0"/>
                                          </p:stCondLst>
                                        </p:cTn>
                                        <p:tgtEl>
                                          <p:spTgt spid="13"/>
                                        </p:tgtEl>
                                        <p:attrNameLst>
                                          <p:attrName>style.visibility</p:attrName>
                                        </p:attrNameLst>
                                      </p:cBhvr>
                                      <p:to>
                                        <p:strVal val="visible"/>
                                      </p:to>
                                    </p:set>
                                    <p:animEffect transition="in" filter="fade">
                                      <p:cBhvr additive="repl">
                                        <p:cTn id="19" dur="500"/>
                                        <p:tgtEl>
                                          <p:spTgt spid="13"/>
                                        </p:tgtEl>
                                      </p:cBhvr>
                                    </p:animEffect>
                                  </p:childTnLst>
                                </p:cTn>
                              </p:par>
                              <p:par>
                                <p:cTn id="20" presetID="10" presetClass="entr" fill="hold" nodeType="withEffect">
                                  <p:stCondLst>
                                    <p:cond delay="0"/>
                                  </p:stCondLst>
                                  <p:childTnLst>
                                    <p:set>
                                      <p:cBhvr additive="repl">
                                        <p:cTn id="21" dur="1" fill="hold">
                                          <p:stCondLst>
                                            <p:cond delay="0"/>
                                          </p:stCondLst>
                                        </p:cTn>
                                        <p:tgtEl>
                                          <p:spTgt spid="14"/>
                                        </p:tgtEl>
                                        <p:attrNameLst>
                                          <p:attrName>style.visibility</p:attrName>
                                        </p:attrNameLst>
                                      </p:cBhvr>
                                      <p:to>
                                        <p:strVal val="visible"/>
                                      </p:to>
                                    </p:set>
                                    <p:animEffect transition="in" filter="fade">
                                      <p:cBhvr additive="repl">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fill="hold" grpId="0" nodeType="clickEffect">
                                  <p:stCondLst>
                                    <p:cond delay="0"/>
                                  </p:stCondLst>
                                  <p:childTnLst>
                                    <p:set>
                                      <p:cBhvr additive="repl">
                                        <p:cTn id="26" dur="1" fill="hold">
                                          <p:stCondLst>
                                            <p:cond delay="0"/>
                                          </p:stCondLst>
                                        </p:cTn>
                                        <p:tgtEl>
                                          <p:spTgt spid="15"/>
                                        </p:tgtEl>
                                        <p:attrNameLst>
                                          <p:attrName>style.visibility</p:attrName>
                                        </p:attrNameLst>
                                      </p:cBhvr>
                                      <p:to>
                                        <p:strVal val="visible"/>
                                      </p:to>
                                    </p:set>
                                    <p:animEffect transition="in" filter="fade">
                                      <p:cBhvr additive="repl">
                                        <p:cTn id="27" dur="500"/>
                                        <p:tgtEl>
                                          <p:spTgt spid="15"/>
                                        </p:tgtEl>
                                      </p:cBhvr>
                                    </p:animEffect>
                                  </p:childTnLst>
                                </p:cTn>
                              </p:par>
                              <p:par>
                                <p:cTn id="28" presetID="10" presetClass="entr" fill="hold" grpId="0" nodeType="withEffect">
                                  <p:stCondLst>
                                    <p:cond delay="0"/>
                                  </p:stCondLst>
                                  <p:childTnLst>
                                    <p:set>
                                      <p:cBhvr additive="repl">
                                        <p:cTn id="29" dur="1" fill="hold">
                                          <p:stCondLst>
                                            <p:cond delay="0"/>
                                          </p:stCondLst>
                                        </p:cTn>
                                        <p:tgtEl>
                                          <p:spTgt spid="16"/>
                                        </p:tgtEl>
                                        <p:attrNameLst>
                                          <p:attrName>style.visibility</p:attrName>
                                        </p:attrNameLst>
                                      </p:cBhvr>
                                      <p:to>
                                        <p:strVal val="visible"/>
                                      </p:to>
                                    </p:set>
                                    <p:animEffect transition="in" filter="fade">
                                      <p:cBhvr additive="repl">
                                        <p:cTn id="30" dur="500"/>
                                        <p:tgtEl>
                                          <p:spTgt spid="16"/>
                                        </p:tgtEl>
                                      </p:cBhvr>
                                    </p:animEffect>
                                  </p:childTnLst>
                                </p:cTn>
                              </p:par>
                              <p:par>
                                <p:cTn id="31" presetID="10" presetClass="entr" fill="hold" grpId="0" nodeType="withEffect">
                                  <p:stCondLst>
                                    <p:cond delay="0"/>
                                  </p:stCondLst>
                                  <p:childTnLst>
                                    <p:set>
                                      <p:cBhvr additive="repl">
                                        <p:cTn id="32" dur="1" fill="hold">
                                          <p:stCondLst>
                                            <p:cond delay="0"/>
                                          </p:stCondLst>
                                        </p:cTn>
                                        <p:tgtEl>
                                          <p:spTgt spid="17"/>
                                        </p:tgtEl>
                                        <p:attrNameLst>
                                          <p:attrName>style.visibility</p:attrName>
                                        </p:attrNameLst>
                                      </p:cBhvr>
                                      <p:to>
                                        <p:strVal val="visible"/>
                                      </p:to>
                                    </p:set>
                                    <p:animEffect transition="in" filter="fade">
                                      <p:cBhvr additive="repl">
                                        <p:cTn id="33" dur="500"/>
                                        <p:tgtEl>
                                          <p:spTgt spid="17"/>
                                        </p:tgtEl>
                                      </p:cBhvr>
                                    </p:animEffect>
                                  </p:childTnLst>
                                </p:cTn>
                              </p:par>
                              <p:par>
                                <p:cTn id="34" presetID="10" presetClass="entr" fill="hold" grpId="0" nodeType="withEffect">
                                  <p:stCondLst>
                                    <p:cond delay="0"/>
                                  </p:stCondLst>
                                  <p:childTnLst>
                                    <p:set>
                                      <p:cBhvr additive="repl">
                                        <p:cTn id="35" dur="1" fill="hold">
                                          <p:stCondLst>
                                            <p:cond delay="0"/>
                                          </p:stCondLst>
                                        </p:cTn>
                                        <p:tgtEl>
                                          <p:spTgt spid="18"/>
                                        </p:tgtEl>
                                        <p:attrNameLst>
                                          <p:attrName>style.visibility</p:attrName>
                                        </p:attrNameLst>
                                      </p:cBhvr>
                                      <p:to>
                                        <p:strVal val="visible"/>
                                      </p:to>
                                    </p:set>
                                    <p:animEffect transition="in" filter="fade">
                                      <p:cBhvr additive="repl">
                                        <p:cTn id="36" dur="500"/>
                                        <p:tgtEl>
                                          <p:spTgt spid="18"/>
                                        </p:tgtEl>
                                      </p:cBhvr>
                                    </p:animEffect>
                                  </p:childTnLst>
                                </p:cTn>
                              </p:par>
                              <p:par>
                                <p:cTn id="37" presetID="10" presetClass="entr" fill="hold" grpId="0" nodeType="withEffect">
                                  <p:stCondLst>
                                    <p:cond delay="0"/>
                                  </p:stCondLst>
                                  <p:childTnLst>
                                    <p:set>
                                      <p:cBhvr additive="repl">
                                        <p:cTn id="38" dur="1" fill="hold">
                                          <p:stCondLst>
                                            <p:cond delay="0"/>
                                          </p:stCondLst>
                                        </p:cTn>
                                        <p:tgtEl>
                                          <p:spTgt spid="19"/>
                                        </p:tgtEl>
                                        <p:attrNameLst>
                                          <p:attrName>style.visibility</p:attrName>
                                        </p:attrNameLst>
                                      </p:cBhvr>
                                      <p:to>
                                        <p:strVal val="visible"/>
                                      </p:to>
                                    </p:set>
                                    <p:animEffect transition="in" filter="fade">
                                      <p:cBhvr additive="repl">
                                        <p:cTn id="39" dur="500"/>
                                        <p:tgtEl>
                                          <p:spTgt spid="19"/>
                                        </p:tgtEl>
                                      </p:cBhvr>
                                    </p:animEffect>
                                  </p:childTnLst>
                                </p:cTn>
                              </p:par>
                              <p:par>
                                <p:cTn id="40" presetID="10" presetClass="entr" fill="hold" nodeType="withEffect">
                                  <p:stCondLst>
                                    <p:cond delay="0"/>
                                  </p:stCondLst>
                                  <p:childTnLst>
                                    <p:set>
                                      <p:cBhvr additive="repl">
                                        <p:cTn id="41" dur="1" fill="hold">
                                          <p:stCondLst>
                                            <p:cond delay="0"/>
                                          </p:stCondLst>
                                        </p:cTn>
                                        <p:tgtEl>
                                          <p:spTgt spid="20"/>
                                        </p:tgtEl>
                                        <p:attrNameLst>
                                          <p:attrName>style.visibility</p:attrName>
                                        </p:attrNameLst>
                                      </p:cBhvr>
                                      <p:to>
                                        <p:strVal val="visible"/>
                                      </p:to>
                                    </p:set>
                                    <p:animEffect transition="in" filter="fade">
                                      <p:cBhvr additive="repl">
                                        <p:cTn id="42" dur="500"/>
                                        <p:tgtEl>
                                          <p:spTgt spid="20"/>
                                        </p:tgtEl>
                                      </p:cBhvr>
                                    </p:animEffect>
                                  </p:childTnLst>
                                </p:cTn>
                              </p:par>
                              <p:par>
                                <p:cTn id="43" presetID="10" presetClass="entr" fill="hold" nodeType="withEffect">
                                  <p:stCondLst>
                                    <p:cond delay="0"/>
                                  </p:stCondLst>
                                  <p:childTnLst>
                                    <p:set>
                                      <p:cBhvr additive="repl">
                                        <p:cTn id="44" dur="1" fill="hold">
                                          <p:stCondLst>
                                            <p:cond delay="0"/>
                                          </p:stCondLst>
                                        </p:cTn>
                                        <p:tgtEl>
                                          <p:spTgt spid="3"/>
                                        </p:tgtEl>
                                        <p:attrNameLst>
                                          <p:attrName>style.visibility</p:attrName>
                                        </p:attrNameLst>
                                      </p:cBhvr>
                                      <p:to>
                                        <p:strVal val="visible"/>
                                      </p:to>
                                    </p:set>
                                    <p:animEffect transition="in" filter="fade">
                                      <p:cBhvr additive="repl">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fill="hold" nodeType="clickEffect">
                                  <p:stCondLst>
                                    <p:cond delay="0"/>
                                  </p:stCondLst>
                                  <p:childTnLst>
                                    <p:set>
                                      <p:cBhvr additive="repl">
                                        <p:cTn id="49" dur="1" fill="hold">
                                          <p:stCondLst>
                                            <p:cond delay="0"/>
                                          </p:stCondLst>
                                        </p:cTn>
                                        <p:tgtEl>
                                          <p:spTgt spid="22"/>
                                        </p:tgtEl>
                                        <p:attrNameLst>
                                          <p:attrName>style.visibility</p:attrName>
                                        </p:attrNameLst>
                                      </p:cBhvr>
                                      <p:to>
                                        <p:strVal val="visible"/>
                                      </p:to>
                                    </p:set>
                                    <p:animEffect transition="in" filter="fade">
                                      <p:cBhvr additive="repl">
                                        <p:cTn id="50" dur="500"/>
                                        <p:tgtEl>
                                          <p:spTgt spid="22"/>
                                        </p:tgtEl>
                                      </p:cBhvr>
                                    </p:animEffect>
                                  </p:childTnLst>
                                </p:cTn>
                              </p:par>
                              <p:par>
                                <p:cTn id="51" presetID="10" presetClass="entr" fill="hold" nodeType="withEffect">
                                  <p:stCondLst>
                                    <p:cond delay="0"/>
                                  </p:stCondLst>
                                  <p:childTnLst>
                                    <p:set>
                                      <p:cBhvr additive="repl">
                                        <p:cTn id="52" dur="1" fill="hold">
                                          <p:stCondLst>
                                            <p:cond delay="0"/>
                                          </p:stCondLst>
                                        </p:cTn>
                                        <p:tgtEl>
                                          <p:spTgt spid="4"/>
                                        </p:tgtEl>
                                        <p:attrNameLst>
                                          <p:attrName>style.visibility</p:attrName>
                                        </p:attrNameLst>
                                      </p:cBhvr>
                                      <p:to>
                                        <p:strVal val="visible"/>
                                      </p:to>
                                    </p:set>
                                    <p:animEffect transition="in" filter="fade">
                                      <p:cBhvr additive="repl">
                                        <p:cTn id="53" dur="500"/>
                                        <p:tgtEl>
                                          <p:spTgt spid="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fill="hold" nodeType="clickEffect">
                                  <p:stCondLst>
                                    <p:cond delay="0"/>
                                  </p:stCondLst>
                                  <p:childTnLst>
                                    <p:set>
                                      <p:cBhvr additive="repl">
                                        <p:cTn id="57" dur="1" fill="hold">
                                          <p:stCondLst>
                                            <p:cond delay="0"/>
                                          </p:stCondLst>
                                        </p:cTn>
                                        <p:tgtEl>
                                          <p:spTgt spid="23"/>
                                        </p:tgtEl>
                                        <p:attrNameLst>
                                          <p:attrName>style.visibility</p:attrName>
                                        </p:attrNameLst>
                                      </p:cBhvr>
                                      <p:to>
                                        <p:strVal val="visible"/>
                                      </p:to>
                                    </p:set>
                                    <p:animEffect transition="in" filter="fade">
                                      <p:cBhvr additive="repl">
                                        <p:cTn id="58" dur="500"/>
                                        <p:tgtEl>
                                          <p:spTgt spid="23"/>
                                        </p:tgtEl>
                                      </p:cBhvr>
                                    </p:animEffect>
                                  </p:childTnLst>
                                </p:cTn>
                              </p:par>
                              <p:par>
                                <p:cTn id="59" presetID="10" presetClass="entr" fill="hold" nodeType="withEffect">
                                  <p:stCondLst>
                                    <p:cond delay="0"/>
                                  </p:stCondLst>
                                  <p:childTnLst>
                                    <p:set>
                                      <p:cBhvr additive="repl">
                                        <p:cTn id="60" dur="1" fill="hold">
                                          <p:stCondLst>
                                            <p:cond delay="0"/>
                                          </p:stCondLst>
                                        </p:cTn>
                                        <p:tgtEl>
                                          <p:spTgt spid="5"/>
                                        </p:tgtEl>
                                        <p:attrNameLst>
                                          <p:attrName>style.visibility</p:attrName>
                                        </p:attrNameLst>
                                      </p:cBhvr>
                                      <p:to>
                                        <p:strVal val="visible"/>
                                      </p:to>
                                    </p:set>
                                    <p:animEffect transition="in" filter="fade">
                                      <p:cBhvr additive="repl">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fr-FR" altLang="en-US" sz="1800" dirty="0" smtClean="0"/>
              <a:t>Online Multimodal </a:t>
            </a:r>
            <a:r>
              <a:rPr lang="fr-FR" altLang="en-US" sz="1800" dirty="0" err="1" smtClean="0"/>
              <a:t>Video</a:t>
            </a:r>
            <a:r>
              <a:rPr lang="fr-FR" altLang="en-US" sz="1800" dirty="0" smtClean="0"/>
              <a:t> Registration </a:t>
            </a:r>
            <a:r>
              <a:rPr lang="fr-FR" altLang="en-US" sz="1800" dirty="0" err="1" smtClean="0"/>
              <a:t>Based</a:t>
            </a:r>
            <a:r>
              <a:rPr lang="fr-FR" altLang="en-US" sz="1800" dirty="0" smtClean="0"/>
              <a:t> on Shape </a:t>
            </a:r>
            <a:r>
              <a:rPr lang="fr-FR" altLang="en-US" sz="1800" dirty="0" err="1" smtClean="0"/>
              <a:t>Matching</a:t>
            </a:r>
            <a:endParaRPr lang="en-US" altLang="en-US" sz="1800" dirty="0" smtClean="0"/>
          </a:p>
        </p:txBody>
      </p:sp>
      <p:sp>
        <p:nvSpPr>
          <p:cNvPr id="4" name="Rectangle 1"/>
          <p:cNvSpPr>
            <a:spLocks noChangeArrowheads="1"/>
          </p:cNvSpPr>
          <p:nvPr/>
        </p:nvSpPr>
        <p:spPr bwMode="auto">
          <a:xfrm>
            <a:off x="360363" y="3060700"/>
            <a:ext cx="8423275" cy="2735263"/>
          </a:xfrm>
          <a:prstGeom prst="rect">
            <a:avLst/>
          </a:prstGeom>
          <a:solidFill>
            <a:srgbClr val="FFFFFF"/>
          </a:solidFill>
          <a:ln w="9360" cap="flat">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 name="Text Box 3"/>
          <p:cNvSpPr txBox="1">
            <a:spLocks noChangeArrowheads="1"/>
          </p:cNvSpPr>
          <p:nvPr/>
        </p:nvSpPr>
        <p:spPr bwMode="auto">
          <a:xfrm>
            <a:off x="250825" y="836613"/>
            <a:ext cx="8642350" cy="5688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1pPr>
            <a:lvl2pPr marL="738188" indent="-28098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5pPr>
            <a:lvl6pPr marL="25146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6pPr>
            <a:lvl7pPr marL="29718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7pPr>
            <a:lvl8pPr marL="34290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8pPr>
            <a:lvl9pPr marL="38862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9pPr>
          </a:lstStyle>
          <a:p>
            <a:pPr>
              <a:spcBef>
                <a:spcPts val="700"/>
              </a:spcBef>
              <a:buFont typeface="Arial" charset="0"/>
              <a:buChar char="•"/>
            </a:pPr>
            <a:r>
              <a:rPr lang="fr-FR" altLang="en-US" sz="2800" b="1"/>
              <a:t>Proposed approach</a:t>
            </a:r>
          </a:p>
          <a:p>
            <a:pPr lvl="1">
              <a:spcBef>
                <a:spcPts val="400"/>
              </a:spcBef>
              <a:buFont typeface="Arial" charset="0"/>
              <a:buChar char="–"/>
            </a:pPr>
            <a:r>
              <a:rPr lang="fr-FR" altLang="en-US" sz="2000"/>
              <a:t>Foreground shape matching via Shape Context     </a:t>
            </a:r>
            <a:r>
              <a:rPr lang="fr-FR" altLang="en-US" sz="1600"/>
              <a:t>(Belongie et al. 2002)</a:t>
            </a:r>
          </a:p>
          <a:p>
            <a:pPr lvl="1">
              <a:spcBef>
                <a:spcPts val="500"/>
              </a:spcBef>
              <a:buFont typeface="Arial" charset="0"/>
              <a:buChar char="–"/>
            </a:pPr>
            <a:r>
              <a:rPr lang="fr-FR" altLang="en-US" sz="2000"/>
              <a:t>Correspondences accumulate by voting/random sampling</a:t>
            </a:r>
          </a:p>
          <a:p>
            <a:pPr lvl="1">
              <a:spcBef>
                <a:spcPts val="500"/>
              </a:spcBef>
              <a:buFont typeface="Arial" charset="0"/>
              <a:buChar char="–"/>
            </a:pPr>
            <a:r>
              <a:rPr lang="fr-FR" altLang="en-US" sz="2000"/>
              <a:t>Registr. transformation estimation via RANSAC (homography)</a:t>
            </a:r>
          </a:p>
          <a:p>
            <a:pPr lvl="1">
              <a:spcBef>
                <a:spcPts val="500"/>
              </a:spcBef>
              <a:buFont typeface="Arial" charset="0"/>
              <a:buChar char="–"/>
            </a:pPr>
            <a:r>
              <a:rPr lang="fr-FR" altLang="en-US" sz="2000"/>
              <a:t>Temporal smoothing based on online registration quality appraisal</a:t>
            </a:r>
          </a:p>
        </p:txBody>
      </p:sp>
      <p:sp>
        <p:nvSpPr>
          <p:cNvPr id="6" name="Text Box 5"/>
          <p:cNvSpPr txBox="1">
            <a:spLocks noChangeArrowheads="1"/>
          </p:cNvSpPr>
          <p:nvPr/>
        </p:nvSpPr>
        <p:spPr bwMode="auto">
          <a:xfrm>
            <a:off x="2051050" y="5949950"/>
            <a:ext cx="5041900"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5pPr>
            <a:lvl6pPr marL="2514600" indent="-228600"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6pPr>
            <a:lvl7pPr marL="2971800" indent="-228600"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7pPr>
            <a:lvl8pPr marL="3429000" indent="-228600"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8pPr>
            <a:lvl9pPr marL="3886200" indent="-228600"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cs typeface="Arial" charset="0"/>
              </a:defRPr>
            </a:lvl9pPr>
          </a:lstStyle>
          <a:p>
            <a:pPr marL="0" lvl="1" indent="0" algn="ctr" eaLnBrk="1" hangingPunct="1">
              <a:buClrTx/>
              <a:buFontTx/>
              <a:buNone/>
            </a:pPr>
            <a:r>
              <a:rPr lang="fr-FR" altLang="en-US" b="1"/>
              <a:t>If foreground-background segmentation is possible, the videos can be registered!</a:t>
            </a: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3240088"/>
            <a:ext cx="7847013" cy="2382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004934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800" dirty="0" smtClean="0">
                <a:solidFill>
                  <a:schemeClr val="tx1"/>
                </a:solidFill>
                <a:ea typeface="ＭＳ Ｐゴシック" pitchFamily="48" charset="-128"/>
              </a:rPr>
              <a:t>Make My Day - High-Fidelity Color </a:t>
            </a:r>
            <a:r>
              <a:rPr lang="en-US" altLang="en-US" sz="1800" dirty="0" err="1" smtClean="0">
                <a:solidFill>
                  <a:schemeClr val="tx1"/>
                </a:solidFill>
                <a:ea typeface="ＭＳ Ｐゴシック" pitchFamily="48" charset="-128"/>
              </a:rPr>
              <a:t>Denoising</a:t>
            </a:r>
            <a:r>
              <a:rPr lang="en-US" altLang="en-US" sz="1800" dirty="0" smtClean="0">
                <a:solidFill>
                  <a:schemeClr val="tx1"/>
                </a:solidFill>
                <a:ea typeface="ＭＳ Ｐゴシック" pitchFamily="48" charset="-128"/>
              </a:rPr>
              <a:t> with Near-Infrared</a:t>
            </a:r>
            <a:endParaRPr lang="en-US" altLang="en-US" sz="1800" dirty="0" smtClean="0">
              <a:solidFill>
                <a:schemeClr val="tx1"/>
              </a:solidFill>
            </a:endParaRPr>
          </a:p>
        </p:txBody>
      </p:sp>
      <p:sp>
        <p:nvSpPr>
          <p:cNvPr id="3" name="Rectangle 2"/>
          <p:cNvSpPr>
            <a:spLocks noChangeArrowheads="1"/>
          </p:cNvSpPr>
          <p:nvPr/>
        </p:nvSpPr>
        <p:spPr bwMode="auto">
          <a:xfrm>
            <a:off x="3897313" y="3244850"/>
            <a:ext cx="134778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buClrTx/>
              <a:buFontTx/>
              <a:buNone/>
            </a:pPr>
            <a:r>
              <a:rPr lang="en-US" altLang="en-US"/>
              <a:t>S4: Results</a:t>
            </a:r>
          </a:p>
        </p:txBody>
      </p:sp>
      <p:sp>
        <p:nvSpPr>
          <p:cNvPr id="4" name="Text Box 3"/>
          <p:cNvSpPr txBox="1">
            <a:spLocks noChangeArrowheads="1"/>
          </p:cNvSpPr>
          <p:nvPr/>
        </p:nvSpPr>
        <p:spPr bwMode="auto">
          <a:xfrm>
            <a:off x="251520" y="884238"/>
            <a:ext cx="868928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406400" indent="-406400">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1pPr>
            <a:lvl2pPr>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2pPr>
            <a:lvl3pPr>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3pPr>
            <a:lvl4pPr>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4pPr>
            <a:lvl5pPr>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406400" algn="l"/>
                <a:tab pos="863600" algn="l"/>
                <a:tab pos="1320800" algn="l"/>
                <a:tab pos="1778000" algn="l"/>
                <a:tab pos="2235200" algn="l"/>
                <a:tab pos="2692400" algn="l"/>
                <a:tab pos="3149600" algn="l"/>
                <a:tab pos="3606800" algn="l"/>
                <a:tab pos="4064000" algn="l"/>
                <a:tab pos="4521200" algn="l"/>
                <a:tab pos="4978400" algn="l"/>
                <a:tab pos="5435600" algn="l"/>
                <a:tab pos="5892800" algn="l"/>
                <a:tab pos="6350000" algn="l"/>
                <a:tab pos="6807200" algn="l"/>
                <a:tab pos="7264400" algn="l"/>
                <a:tab pos="7721600" algn="l"/>
                <a:tab pos="8178800" algn="l"/>
                <a:tab pos="8636000" algn="l"/>
                <a:tab pos="9093200" algn="l"/>
                <a:tab pos="9550400" algn="l"/>
              </a:tabLst>
              <a:defRPr>
                <a:solidFill>
                  <a:srgbClr val="000000"/>
                </a:solidFill>
                <a:latin typeface="Arial" charset="0"/>
                <a:cs typeface="Arial" charset="0"/>
              </a:defRPr>
            </a:lvl9pPr>
          </a:lstStyle>
          <a:p>
            <a:pPr marL="0" indent="0">
              <a:spcBef>
                <a:spcPts val="450"/>
              </a:spcBef>
            </a:pPr>
            <a:r>
              <a:rPr lang="en-US" altLang="en-US" dirty="0">
                <a:ea typeface="ＭＳ Ｐゴシック" pitchFamily="48" charset="-128"/>
              </a:rPr>
              <a:t>MMD </a:t>
            </a:r>
            <a:r>
              <a:rPr lang="en-US" altLang="en-US" dirty="0" err="1">
                <a:ea typeface="ＭＳ Ｐゴシック" pitchFamily="48" charset="-128"/>
              </a:rPr>
              <a:t>denoises</a:t>
            </a:r>
            <a:r>
              <a:rPr lang="en-US" altLang="en-US" dirty="0">
                <a:ea typeface="ＭＳ Ｐゴシック" pitchFamily="48" charset="-128"/>
              </a:rPr>
              <a:t> the RGB noise with better quality than state-of-art methods</a:t>
            </a:r>
          </a:p>
          <a:p>
            <a:pPr>
              <a:spcBef>
                <a:spcPts val="450"/>
              </a:spcBef>
              <a:buClrTx/>
              <a:buFontTx/>
              <a:buNone/>
            </a:pPr>
            <a:endParaRPr lang="en-US" altLang="en-US" dirty="0">
              <a:ea typeface="ＭＳ Ｐゴシック" pitchFamily="48" charset="-128"/>
            </a:endParaRPr>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2613" y="3951288"/>
            <a:ext cx="2457450" cy="19256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088" y="3967163"/>
            <a:ext cx="2420937" cy="18954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2138" y="1582738"/>
            <a:ext cx="2457450" cy="19256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6088" y="1582738"/>
            <a:ext cx="2463800" cy="19288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67400" y="1557338"/>
            <a:ext cx="2459038" cy="19256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67400" y="3951288"/>
            <a:ext cx="2459038" cy="19256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p:cNvSpPr txBox="1">
            <a:spLocks noChangeArrowheads="1"/>
          </p:cNvSpPr>
          <p:nvPr/>
        </p:nvSpPr>
        <p:spPr bwMode="auto">
          <a:xfrm>
            <a:off x="920750" y="5861050"/>
            <a:ext cx="1179513"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409575" indent="-40640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1pPr>
            <a:lvl2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2pPr>
            <a:lvl3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3pPr>
            <a:lvl4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4pPr>
            <a:lvl5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9pPr>
          </a:lstStyle>
          <a:p>
            <a:pPr>
              <a:spcBef>
                <a:spcPts val="450"/>
              </a:spcBef>
              <a:buClrTx/>
              <a:buFontTx/>
              <a:buNone/>
            </a:pPr>
            <a:r>
              <a:rPr lang="en-US" altLang="en-US"/>
              <a:t>NIR </a:t>
            </a:r>
          </a:p>
        </p:txBody>
      </p:sp>
      <p:sp>
        <p:nvSpPr>
          <p:cNvPr id="12" name="Text Box 11"/>
          <p:cNvSpPr txBox="1">
            <a:spLocks noChangeArrowheads="1"/>
          </p:cNvSpPr>
          <p:nvPr/>
        </p:nvSpPr>
        <p:spPr bwMode="auto">
          <a:xfrm>
            <a:off x="606425" y="3429000"/>
            <a:ext cx="5354638"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409575" indent="-40640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1pPr>
            <a:lvl2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2pPr>
            <a:lvl3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3pPr>
            <a:lvl4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4pPr>
            <a:lvl5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9pPr>
          </a:lstStyle>
          <a:p>
            <a:pPr>
              <a:spcBef>
                <a:spcPts val="450"/>
              </a:spcBef>
              <a:buClrTx/>
              <a:buFontTx/>
              <a:buNone/>
            </a:pPr>
            <a:r>
              <a:rPr lang="en-US" altLang="en-US"/>
              <a:t>RGB (in the dark) </a:t>
            </a:r>
          </a:p>
        </p:txBody>
      </p:sp>
      <p:sp>
        <p:nvSpPr>
          <p:cNvPr id="13" name="Text Box 12"/>
          <p:cNvSpPr txBox="1">
            <a:spLocks noChangeArrowheads="1"/>
          </p:cNvSpPr>
          <p:nvPr/>
        </p:nvSpPr>
        <p:spPr bwMode="auto">
          <a:xfrm>
            <a:off x="3179763" y="3452813"/>
            <a:ext cx="2495550"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spcBef>
                <a:spcPts val="450"/>
              </a:spcBef>
              <a:buClrTx/>
              <a:buFontTx/>
              <a:buNone/>
            </a:pPr>
            <a:r>
              <a:rPr lang="en-US" altLang="en-US"/>
              <a:t>MMD (color balanced)</a:t>
            </a:r>
          </a:p>
        </p:txBody>
      </p:sp>
      <p:sp>
        <p:nvSpPr>
          <p:cNvPr id="14" name="Text Box 13"/>
          <p:cNvSpPr txBox="1">
            <a:spLocks noChangeArrowheads="1"/>
          </p:cNvSpPr>
          <p:nvPr/>
        </p:nvSpPr>
        <p:spPr bwMode="auto">
          <a:xfrm>
            <a:off x="5878513" y="3517900"/>
            <a:ext cx="2717800"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cs typeface="Arial" charset="0"/>
              </a:defRPr>
            </a:lvl9pPr>
          </a:lstStyle>
          <a:p>
            <a:pPr>
              <a:spcBef>
                <a:spcPts val="450"/>
              </a:spcBef>
              <a:buClrTx/>
              <a:buFontTx/>
              <a:buNone/>
            </a:pPr>
            <a:r>
              <a:rPr lang="en-US" altLang="en-US"/>
              <a:t>BM3D (color balanced)</a:t>
            </a:r>
          </a:p>
        </p:txBody>
      </p:sp>
      <p:sp>
        <p:nvSpPr>
          <p:cNvPr id="15" name="Text Box 14"/>
          <p:cNvSpPr txBox="1">
            <a:spLocks noChangeArrowheads="1"/>
          </p:cNvSpPr>
          <p:nvPr/>
        </p:nvSpPr>
        <p:spPr bwMode="auto">
          <a:xfrm>
            <a:off x="3262313" y="5861050"/>
            <a:ext cx="5353050"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409575" indent="-40640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1pPr>
            <a:lvl2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2pPr>
            <a:lvl3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3pPr>
            <a:lvl4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4pPr>
            <a:lvl5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9pPr>
          </a:lstStyle>
          <a:p>
            <a:pPr>
              <a:spcBef>
                <a:spcPts val="450"/>
              </a:spcBef>
              <a:buClrTx/>
              <a:buFontTx/>
              <a:buNone/>
            </a:pPr>
            <a:r>
              <a:rPr lang="en-US" altLang="en-US"/>
              <a:t>RGB ref. (in daylight)</a:t>
            </a:r>
          </a:p>
        </p:txBody>
      </p:sp>
      <p:sp>
        <p:nvSpPr>
          <p:cNvPr id="16" name="Text Box 15"/>
          <p:cNvSpPr txBox="1">
            <a:spLocks noChangeArrowheads="1"/>
          </p:cNvSpPr>
          <p:nvPr/>
        </p:nvSpPr>
        <p:spPr bwMode="auto">
          <a:xfrm>
            <a:off x="5851525" y="5862638"/>
            <a:ext cx="2560638"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409575" indent="-40640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1pPr>
            <a:lvl2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2pPr>
            <a:lvl3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3pPr>
            <a:lvl4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4pPr>
            <a:lvl5pPr>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409575" algn="l"/>
                <a:tab pos="866775" algn="l"/>
                <a:tab pos="1323975" algn="l"/>
                <a:tab pos="1781175" algn="l"/>
                <a:tab pos="2238375" algn="l"/>
                <a:tab pos="2695575" algn="l"/>
                <a:tab pos="3152775" algn="l"/>
                <a:tab pos="3609975" algn="l"/>
                <a:tab pos="4067175" algn="l"/>
                <a:tab pos="4524375" algn="l"/>
                <a:tab pos="4981575" algn="l"/>
                <a:tab pos="5438775" algn="l"/>
                <a:tab pos="5895975" algn="l"/>
                <a:tab pos="6353175" algn="l"/>
                <a:tab pos="6810375" algn="l"/>
                <a:tab pos="7267575" algn="l"/>
                <a:tab pos="7724775" algn="l"/>
                <a:tab pos="8181975" algn="l"/>
                <a:tab pos="8639175" algn="l"/>
                <a:tab pos="9096375" algn="l"/>
                <a:tab pos="9553575" algn="l"/>
              </a:tabLst>
              <a:defRPr>
                <a:solidFill>
                  <a:srgbClr val="000000"/>
                </a:solidFill>
                <a:latin typeface="Arial" charset="0"/>
                <a:cs typeface="Arial" charset="0"/>
              </a:defRPr>
            </a:lvl9pPr>
          </a:lstStyle>
          <a:p>
            <a:pPr algn="ctr">
              <a:spcBef>
                <a:spcPts val="450"/>
              </a:spcBef>
              <a:buClrTx/>
              <a:buFontTx/>
              <a:buNone/>
            </a:pPr>
            <a:r>
              <a:rPr lang="en-US" altLang="en-US"/>
              <a:t>CrossField</a:t>
            </a:r>
          </a:p>
          <a:p>
            <a:pPr algn="ctr">
              <a:spcBef>
                <a:spcPts val="450"/>
              </a:spcBef>
              <a:buClrTx/>
              <a:buFontTx/>
              <a:buNone/>
            </a:pPr>
            <a:r>
              <a:rPr lang="en-US" altLang="en-US"/>
              <a:t>  </a:t>
            </a:r>
            <a:r>
              <a:rPr lang="en-US" altLang="en-US" sz="1200"/>
              <a:t>(Yan </a:t>
            </a:r>
            <a:r>
              <a:rPr lang="en-US" altLang="en-US" sz="1200" i="1"/>
              <a:t>et al.</a:t>
            </a:r>
            <a:r>
              <a:rPr lang="en-US" altLang="en-US" sz="1200"/>
              <a:t>, ICCV13)</a:t>
            </a:r>
          </a:p>
        </p:txBody>
      </p:sp>
    </p:spTree>
    <p:extLst>
      <p:ext uri="{BB962C8B-B14F-4D97-AF65-F5344CB8AC3E}">
        <p14:creationId xmlns:p14="http://schemas.microsoft.com/office/powerpoint/2010/main" val="17329768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en-US" sz="3600" b="1" dirty="0" smtClean="0">
                <a:solidFill>
                  <a:schemeClr val="bg1"/>
                </a:solidFill>
              </a:rPr>
              <a:t>USDOT Number Localization and Recognition From Vehicle Side-View NIR Images</a:t>
            </a:r>
          </a:p>
          <a:p>
            <a:pPr algn="ctr" eaLnBrk="1" hangingPunct="1"/>
            <a:endParaRPr lang="en-GB" altLang="en-US" b="1" dirty="0" smtClean="0">
              <a:solidFill>
                <a:schemeClr val="bg1"/>
              </a:solidFill>
            </a:endParaRPr>
          </a:p>
          <a:p>
            <a:pPr algn="ctr" eaLnBrk="1" hangingPunct="1"/>
            <a:r>
              <a:rPr lang="en-GB" altLang="en-US" sz="2400" i="1" dirty="0" err="1" smtClean="0">
                <a:solidFill>
                  <a:schemeClr val="bg1"/>
                </a:solidFill>
              </a:rPr>
              <a:t>Orhan</a:t>
            </a:r>
            <a:r>
              <a:rPr lang="en-GB" altLang="en-US" sz="2400" i="1" dirty="0" smtClean="0">
                <a:solidFill>
                  <a:schemeClr val="bg1"/>
                </a:solidFill>
              </a:rPr>
              <a:t> </a:t>
            </a:r>
            <a:r>
              <a:rPr lang="en-GB" altLang="en-US" sz="2400" i="1" dirty="0" err="1" smtClean="0">
                <a:solidFill>
                  <a:schemeClr val="bg1"/>
                </a:solidFill>
              </a:rPr>
              <a:t>Bulan</a:t>
            </a:r>
            <a:r>
              <a:rPr lang="en-GB" altLang="en-US" sz="2400" i="1" dirty="0" smtClean="0">
                <a:solidFill>
                  <a:schemeClr val="bg1"/>
                </a:solidFill>
              </a:rPr>
              <a:t> , </a:t>
            </a:r>
            <a:r>
              <a:rPr lang="en-GB" altLang="en-US" sz="2400" i="1" dirty="0" err="1" smtClean="0">
                <a:solidFill>
                  <a:schemeClr val="bg1"/>
                </a:solidFill>
              </a:rPr>
              <a:t>Safwan</a:t>
            </a:r>
            <a:r>
              <a:rPr lang="en-GB" altLang="en-US" sz="2400" i="1" dirty="0" smtClean="0">
                <a:solidFill>
                  <a:schemeClr val="bg1"/>
                </a:solidFill>
              </a:rPr>
              <a:t> </a:t>
            </a:r>
            <a:r>
              <a:rPr lang="en-GB" altLang="en-US" sz="2400" i="1" dirty="0" err="1" smtClean="0">
                <a:solidFill>
                  <a:schemeClr val="bg1"/>
                </a:solidFill>
              </a:rPr>
              <a:t>Wshah</a:t>
            </a:r>
            <a:r>
              <a:rPr lang="en-GB" altLang="en-US" sz="2400" i="1" dirty="0" smtClean="0">
                <a:solidFill>
                  <a:schemeClr val="bg1"/>
                </a:solidFill>
              </a:rPr>
              <a:t>, Ramesh </a:t>
            </a:r>
            <a:r>
              <a:rPr lang="en-GB" altLang="en-US" sz="2400" i="1" dirty="0" err="1" smtClean="0">
                <a:solidFill>
                  <a:schemeClr val="bg1"/>
                </a:solidFill>
              </a:rPr>
              <a:t>Palghat</a:t>
            </a:r>
            <a:r>
              <a:rPr lang="en-GB" altLang="en-US" sz="2400" i="1" dirty="0" smtClean="0">
                <a:solidFill>
                  <a:schemeClr val="bg1"/>
                </a:solidFill>
              </a:rPr>
              <a:t>, Vladimir </a:t>
            </a:r>
            <a:r>
              <a:rPr lang="en-GB" altLang="en-US" sz="2400" i="1" dirty="0" err="1" smtClean="0">
                <a:solidFill>
                  <a:schemeClr val="bg1"/>
                </a:solidFill>
              </a:rPr>
              <a:t>Kozitsky</a:t>
            </a:r>
            <a:r>
              <a:rPr lang="en-GB" altLang="en-US" sz="2400" i="1" dirty="0" smtClean="0">
                <a:solidFill>
                  <a:schemeClr val="bg1"/>
                </a:solidFill>
              </a:rPr>
              <a:t>, and Aaron Burry</a:t>
            </a:r>
          </a:p>
          <a:p>
            <a:pPr algn="ctr" eaLnBrk="1" hangingPunct="1"/>
            <a:r>
              <a:rPr lang="en-GB" altLang="en-US" sz="2400" b="1" i="1" dirty="0" smtClean="0">
                <a:solidFill>
                  <a:schemeClr val="bg1"/>
                </a:solidFill>
              </a:rPr>
              <a:t>Palo Alto Research </a:t>
            </a:r>
            <a:r>
              <a:rPr lang="en-GB" altLang="en-US" sz="2400" b="1" i="1" dirty="0" err="1" smtClean="0">
                <a:solidFill>
                  <a:schemeClr val="bg1"/>
                </a:solidFill>
              </a:rPr>
              <a:t>Center</a:t>
            </a:r>
            <a:r>
              <a:rPr lang="en-GB" altLang="en-US" sz="2400" b="1" i="1" dirty="0" smtClean="0">
                <a:solidFill>
                  <a:schemeClr val="bg1"/>
                </a:solidFill>
              </a:rPr>
              <a:t> (PARC)</a:t>
            </a:r>
            <a:endParaRPr lang="en-GB" altLang="en-US" sz="2400" b="1" i="1" dirty="0">
              <a:solidFill>
                <a:schemeClr val="bg1"/>
              </a:solidFill>
            </a:endParaRPr>
          </a:p>
        </p:txBody>
      </p:sp>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#9</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172400" cy="549275"/>
          </a:xfrm>
        </p:spPr>
        <p:txBody>
          <a:bodyPr/>
          <a:lstStyle/>
          <a:p>
            <a:pPr eaLnBrk="1" hangingPunct="1"/>
            <a:r>
              <a:rPr lang="en-GB" altLang="en-US" sz="1600" dirty="0">
                <a:solidFill>
                  <a:schemeClr val="tx1"/>
                </a:solidFill>
              </a:rPr>
              <a:t>USDOT Number Localization and Recognition From Vehicle Side-View NIR Images</a:t>
            </a:r>
          </a:p>
        </p:txBody>
      </p:sp>
      <p:sp>
        <p:nvSpPr>
          <p:cNvPr id="4" name="Content Placeholder 2"/>
          <p:cNvSpPr>
            <a:spLocks noGrp="1"/>
          </p:cNvSpPr>
          <p:nvPr>
            <p:ph idx="1"/>
          </p:nvPr>
        </p:nvSpPr>
        <p:spPr bwMode="auto">
          <a:xfrm>
            <a:off x="250825" y="836613"/>
            <a:ext cx="8642350" cy="5688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Motivation and Problem Statement</a:t>
            </a:r>
          </a:p>
          <a:p>
            <a:pPr lvl="1"/>
            <a:r>
              <a:rPr lang="en-US" altLang="en-US" sz="1800" smtClean="0"/>
              <a:t>Rapid validation of vehicle </a:t>
            </a:r>
          </a:p>
          <a:p>
            <a:pPr lvl="1">
              <a:buFontTx/>
              <a:buNone/>
            </a:pPr>
            <a:r>
              <a:rPr lang="en-US" altLang="en-US" sz="1800" smtClean="0"/>
              <a:t>     credentials</a:t>
            </a:r>
          </a:p>
          <a:p>
            <a:pPr lvl="1"/>
            <a:r>
              <a:rPr lang="en-US" altLang="en-US" sz="1800" smtClean="0"/>
              <a:t>Pre-populate vehicle and</a:t>
            </a:r>
          </a:p>
          <a:p>
            <a:pPr lvl="1">
              <a:buFontTx/>
              <a:buNone/>
            </a:pPr>
            <a:r>
              <a:rPr lang="en-US" altLang="en-US" sz="1800" smtClean="0"/>
              <a:t>     driver information at weigh/</a:t>
            </a:r>
          </a:p>
          <a:p>
            <a:pPr lvl="1">
              <a:buFontTx/>
              <a:buNone/>
            </a:pPr>
            <a:r>
              <a:rPr lang="en-US" altLang="en-US" sz="1800" smtClean="0"/>
              <a:t>     inspection stations</a:t>
            </a:r>
          </a:p>
          <a:p>
            <a:endParaRPr lang="en-US" altLang="en-US" smtClean="0"/>
          </a:p>
          <a:p>
            <a:pPr>
              <a:buFontTx/>
              <a:buNone/>
            </a:pPr>
            <a:endParaRPr lang="en-US" altLang="en-US" smtClean="0"/>
          </a:p>
          <a:p>
            <a:pPr>
              <a:buFontTx/>
              <a:buNone/>
            </a:pPr>
            <a:endParaRPr lang="en-US" altLang="en-US" smtClean="0"/>
          </a:p>
          <a:p>
            <a:r>
              <a:rPr lang="en-US" altLang="en-US" smtClean="0"/>
              <a:t>Challenges</a:t>
            </a:r>
          </a:p>
        </p:txBody>
      </p:sp>
      <p:pic>
        <p:nvPicPr>
          <p:cNvPr id="5" name="Picture 5" descr="C:\Users\usx23851\Desktop\Projects\Papers\USDOTRecognition\figures\images\DOT_variations.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3479800"/>
            <a:ext cx="5329238"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C:\Users\usx23851\Desktop\Projects\Papers\USDOTRecognition\figures\images\highContrast.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538" y="1341438"/>
            <a:ext cx="3673475"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89860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172400" cy="549275"/>
          </a:xfrm>
        </p:spPr>
        <p:txBody>
          <a:bodyPr/>
          <a:lstStyle/>
          <a:p>
            <a:pPr eaLnBrk="1" hangingPunct="1"/>
            <a:r>
              <a:rPr lang="en-GB" altLang="en-US" sz="1600" dirty="0">
                <a:solidFill>
                  <a:schemeClr val="tx1"/>
                </a:solidFill>
              </a:rPr>
              <a:t>USDOT Number Localization and Recognition From Vehicle Side-View NIR Images</a:t>
            </a:r>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0825" y="981075"/>
            <a:ext cx="8026400" cy="17430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0113" y="3549650"/>
            <a:ext cx="3003550" cy="275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descr="C:\Users\usx23851\Desktop\Projects\Papers\USDOTRecognition\figures\images\model.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8150" y="3573463"/>
            <a:ext cx="155257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C:\Users\usx23851\Desktop\Projects\Papers\USDOTRecognition\figures\images\landmarks.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50" y="3573463"/>
            <a:ext cx="15922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16700" y="3573463"/>
            <a:ext cx="2473325" cy="1379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9563" y="5157788"/>
            <a:ext cx="2409825" cy="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p:nvPr/>
        </p:nvCxnSpPr>
        <p:spPr>
          <a:xfrm flipH="1">
            <a:off x="1835150" y="2565400"/>
            <a:ext cx="792163" cy="79216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003800" y="2565400"/>
            <a:ext cx="0" cy="8636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235825" y="2565400"/>
            <a:ext cx="792163" cy="8636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27009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172400" cy="549275"/>
          </a:xfrm>
        </p:spPr>
        <p:txBody>
          <a:bodyPr/>
          <a:lstStyle/>
          <a:p>
            <a:pPr eaLnBrk="1" hangingPunct="1"/>
            <a:r>
              <a:rPr lang="en-GB" altLang="en-US" sz="1600" dirty="0">
                <a:solidFill>
                  <a:schemeClr val="tx1"/>
                </a:solidFill>
              </a:rPr>
              <a:t>USDOT Number Localization and Recognition From Vehicle Side-View NIR Images</a:t>
            </a:r>
          </a:p>
        </p:txBody>
      </p:sp>
      <p:sp>
        <p:nvSpPr>
          <p:cNvPr id="4" name="Content Placeholder 2"/>
          <p:cNvSpPr txBox="1">
            <a:spLocks/>
          </p:cNvSpPr>
          <p:nvPr/>
        </p:nvSpPr>
        <p:spPr bwMode="auto">
          <a:xfrm>
            <a:off x="158750" y="908050"/>
            <a:ext cx="89503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457200" eaLnBrk="0" hangingPunct="0">
              <a:defRPr>
                <a:solidFill>
                  <a:schemeClr val="tx1"/>
                </a:solidFill>
                <a:latin typeface="Arial" pitchFamily="34" charset="0"/>
                <a:cs typeface="Arial" pitchFamily="34" charset="0"/>
              </a:defRPr>
            </a:lvl1pPr>
            <a:lvl2pPr marL="168275" indent="-168275" defTabSz="457200" eaLnBrk="0" hangingPunct="0">
              <a:defRPr>
                <a:solidFill>
                  <a:schemeClr val="tx1"/>
                </a:solidFill>
                <a:latin typeface="Arial" pitchFamily="34" charset="0"/>
                <a:cs typeface="Arial" pitchFamily="34" charset="0"/>
              </a:defRPr>
            </a:lvl2pPr>
            <a:lvl3pPr marL="344488" indent="-168275" defTabSz="457200" eaLnBrk="0" hangingPunct="0">
              <a:defRPr>
                <a:solidFill>
                  <a:schemeClr val="tx1"/>
                </a:solidFill>
                <a:latin typeface="Arial" pitchFamily="34" charset="0"/>
                <a:cs typeface="Arial" pitchFamily="34" charset="0"/>
              </a:defRPr>
            </a:lvl3pPr>
            <a:lvl4pPr marL="511175" indent="-163513" defTabSz="457200" eaLnBrk="0" hangingPunct="0">
              <a:defRPr>
                <a:solidFill>
                  <a:schemeClr val="tx1"/>
                </a:solidFill>
                <a:latin typeface="Arial" pitchFamily="34" charset="0"/>
                <a:cs typeface="Arial" pitchFamily="34" charset="0"/>
              </a:defRPr>
            </a:lvl4pPr>
            <a:lvl5pPr marL="676275" indent="-168275" defTabSz="457200" eaLnBrk="0" hangingPunct="0">
              <a:defRPr>
                <a:solidFill>
                  <a:schemeClr val="tx1"/>
                </a:solidFill>
                <a:latin typeface="Arial" pitchFamily="34" charset="0"/>
                <a:cs typeface="Arial" pitchFamily="34" charset="0"/>
              </a:defRPr>
            </a:lvl5pPr>
            <a:lvl6pPr marL="1133475" indent="-168275" defTabSz="457200" eaLnBrk="0" fontAlgn="base" hangingPunct="0">
              <a:spcBef>
                <a:spcPct val="0"/>
              </a:spcBef>
              <a:spcAft>
                <a:spcPct val="0"/>
              </a:spcAft>
              <a:defRPr>
                <a:solidFill>
                  <a:schemeClr val="tx1"/>
                </a:solidFill>
                <a:latin typeface="Arial" pitchFamily="34" charset="0"/>
                <a:cs typeface="Arial" pitchFamily="34" charset="0"/>
              </a:defRPr>
            </a:lvl6pPr>
            <a:lvl7pPr marL="1590675" indent="-168275" defTabSz="457200" eaLnBrk="0" fontAlgn="base" hangingPunct="0">
              <a:spcBef>
                <a:spcPct val="0"/>
              </a:spcBef>
              <a:spcAft>
                <a:spcPct val="0"/>
              </a:spcAft>
              <a:defRPr>
                <a:solidFill>
                  <a:schemeClr val="tx1"/>
                </a:solidFill>
                <a:latin typeface="Arial" pitchFamily="34" charset="0"/>
                <a:cs typeface="Arial" pitchFamily="34" charset="0"/>
              </a:defRPr>
            </a:lvl7pPr>
            <a:lvl8pPr marL="2047875" indent="-168275" defTabSz="457200" eaLnBrk="0" fontAlgn="base" hangingPunct="0">
              <a:spcBef>
                <a:spcPct val="0"/>
              </a:spcBef>
              <a:spcAft>
                <a:spcPct val="0"/>
              </a:spcAft>
              <a:defRPr>
                <a:solidFill>
                  <a:schemeClr val="tx1"/>
                </a:solidFill>
                <a:latin typeface="Arial" pitchFamily="34" charset="0"/>
                <a:cs typeface="Arial" pitchFamily="34" charset="0"/>
              </a:defRPr>
            </a:lvl8pPr>
            <a:lvl9pPr marL="2505075" indent="-168275" defTabSz="457200" eaLnBrk="0" fontAlgn="base" hangingPunct="0">
              <a:spcBef>
                <a:spcPct val="0"/>
              </a:spcBef>
              <a:spcAft>
                <a:spcPct val="0"/>
              </a:spcAft>
              <a:defRPr>
                <a:solidFill>
                  <a:schemeClr val="tx1"/>
                </a:solidFill>
                <a:latin typeface="Arial" pitchFamily="34" charset="0"/>
                <a:cs typeface="Arial" pitchFamily="34" charset="0"/>
              </a:defRPr>
            </a:lvl9pPr>
          </a:lstStyle>
          <a:p>
            <a:pPr lvl="1" eaLnBrk="1" hangingPunct="1">
              <a:spcBef>
                <a:spcPts val="600"/>
              </a:spcBef>
              <a:spcAft>
                <a:spcPts val="600"/>
              </a:spcAft>
              <a:buFont typeface="Arial" pitchFamily="34" charset="0"/>
              <a:buChar char="•"/>
            </a:pPr>
            <a:r>
              <a:rPr lang="en-US" altLang="en-US" sz="2400" dirty="0"/>
              <a:t>1549 total images, 2442×1248 pixels.</a:t>
            </a:r>
          </a:p>
          <a:p>
            <a:pPr lvl="2" eaLnBrk="1" hangingPunct="1">
              <a:spcAft>
                <a:spcPts val="600"/>
              </a:spcAft>
              <a:buFont typeface="Museo Sans For Dell"/>
              <a:buChar char="–"/>
            </a:pPr>
            <a:r>
              <a:rPr lang="en-US" altLang="en-US" dirty="0"/>
              <a:t>Classifiers trained using street-view house number (SVHN) dataset </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963" y="5532438"/>
            <a:ext cx="7058025" cy="1209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4538" y="1720850"/>
            <a:ext cx="4718050" cy="3795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27009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3200" b="1" dirty="0" smtClean="0">
                <a:solidFill>
                  <a:schemeClr val="bg1"/>
                </a:solidFill>
              </a:rPr>
              <a:t>Robust Object Recognition in RGB-D Egocentric Videos based on Sparse Affine Hull Kernel</a:t>
            </a:r>
          </a:p>
          <a:p>
            <a:pPr algn="ctr" eaLnBrk="1" hangingPunct="1"/>
            <a:endParaRPr lang="en-US" altLang="en-US" sz="3200" b="1" dirty="0" smtClean="0">
              <a:solidFill>
                <a:schemeClr val="bg1"/>
              </a:solidFill>
            </a:endParaRPr>
          </a:p>
          <a:p>
            <a:pPr algn="ctr" eaLnBrk="1" hangingPunct="1"/>
            <a:r>
              <a:rPr lang="en-GB" altLang="en-US" sz="2400" b="1" i="1" dirty="0" err="1" smtClean="0">
                <a:solidFill>
                  <a:schemeClr val="bg1"/>
                </a:solidFill>
              </a:rPr>
              <a:t>Shaohua</a:t>
            </a:r>
            <a:r>
              <a:rPr lang="en-GB" altLang="en-US" sz="2400" b="1" i="1" dirty="0" smtClean="0">
                <a:solidFill>
                  <a:schemeClr val="bg1"/>
                </a:solidFill>
              </a:rPr>
              <a:t> Wan &amp; J.K. Aggarwal</a:t>
            </a:r>
          </a:p>
          <a:p>
            <a:pPr algn="ctr" eaLnBrk="1" hangingPunct="1"/>
            <a:r>
              <a:rPr lang="en-GB" altLang="en-US" sz="2400" i="1" dirty="0" smtClean="0">
                <a:solidFill>
                  <a:schemeClr val="bg1"/>
                </a:solidFill>
              </a:rPr>
              <a:t>The University of Texas at Austin</a:t>
            </a:r>
            <a:endParaRPr lang="en-GB" altLang="en-US" sz="2400" i="1" dirty="0">
              <a:solidFill>
                <a:schemeClr val="bg1"/>
              </a:solidFill>
            </a:endParaRPr>
          </a:p>
        </p:txBody>
      </p:sp>
      <p:sp>
        <p:nvSpPr>
          <p:cNvPr id="3" name="TextBox 2"/>
          <p:cNvSpPr txBox="1"/>
          <p:nvPr/>
        </p:nvSpPr>
        <p:spPr>
          <a:xfrm>
            <a:off x="8460432" y="6484694"/>
            <a:ext cx="683568" cy="369332"/>
          </a:xfrm>
          <a:prstGeom prst="rect">
            <a:avLst/>
          </a:prstGeom>
          <a:noFill/>
        </p:spPr>
        <p:txBody>
          <a:bodyPr wrap="square" rtlCol="0">
            <a:spAutoFit/>
          </a:bodyPr>
          <a:lstStyle/>
          <a:p>
            <a:pPr algn="ctr"/>
            <a:r>
              <a:rPr lang="en-US" b="1" dirty="0" smtClean="0"/>
              <a:t>#10</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smtClean="0"/>
              <a:t>Robust Object Recognition in RGB-D Egocentric Videos based on Sparse Affine Hull Kernel</a:t>
            </a:r>
          </a:p>
        </p:txBody>
      </p:sp>
      <p:sp>
        <p:nvSpPr>
          <p:cNvPr id="4" name="Content Placeholder 2"/>
          <p:cNvSpPr txBox="1">
            <a:spLocks/>
          </p:cNvSpPr>
          <p:nvPr/>
        </p:nvSpPr>
        <p:spPr bwMode="auto">
          <a:xfrm>
            <a:off x="250825" y="3429000"/>
            <a:ext cx="8642350" cy="18716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1800">
                <a:solidFill>
                  <a:schemeClr val="tx1"/>
                </a:solidFill>
                <a:latin typeface="+mn-lt"/>
                <a:cs typeface="+mn-cs"/>
              </a:defRPr>
            </a:lvl4pPr>
            <a:lvl5pPr marL="2057400" indent="-228600" algn="l" rtl="0" eaLnBrk="0" fontAlgn="base" hangingPunct="0">
              <a:spcBef>
                <a:spcPct val="20000"/>
              </a:spcBef>
              <a:spcAft>
                <a:spcPct val="0"/>
              </a:spcAft>
              <a:buChar char="»"/>
              <a:defRPr sz="18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a:buClr>
                <a:schemeClr val="tx2"/>
              </a:buClr>
              <a:buSzPct val="65000"/>
              <a:buFont typeface="Wingdings" panose="05000000000000000000" pitchFamily="2" charset="2"/>
              <a:buChar char="n"/>
              <a:defRPr/>
            </a:pPr>
            <a:r>
              <a:rPr kumimoji="1" lang="en-US" altLang="en-US" sz="2400" b="1" kern="0" dirty="0" smtClean="0"/>
              <a:t>Motivation</a:t>
            </a:r>
            <a:endParaRPr kumimoji="1" lang="en-US" altLang="en-US" sz="2200" b="1" kern="0" dirty="0" smtClean="0"/>
          </a:p>
          <a:p>
            <a:pPr lvl="1">
              <a:buSzPct val="65000"/>
              <a:buFont typeface="Wingdings" panose="05000000000000000000" pitchFamily="2" charset="2"/>
              <a:buChar char="n"/>
              <a:defRPr/>
            </a:pPr>
            <a:r>
              <a:rPr kumimoji="1" lang="en-US" altLang="en-US" sz="1800" kern="0" dirty="0" smtClean="0"/>
              <a:t>Smart mobile cameras are everywhere</a:t>
            </a:r>
          </a:p>
          <a:p>
            <a:pPr lvl="2">
              <a:buSzPct val="65000"/>
              <a:buFont typeface="Wingdings" panose="05000000000000000000" pitchFamily="2" charset="2"/>
              <a:buChar char="n"/>
              <a:defRPr/>
            </a:pPr>
            <a:r>
              <a:rPr kumimoji="1" lang="en-US" altLang="en-US" sz="1600" kern="0" dirty="0" smtClean="0"/>
              <a:t>Smart phones</a:t>
            </a:r>
          </a:p>
          <a:p>
            <a:pPr lvl="2">
              <a:buSzPct val="65000"/>
              <a:buFont typeface="Wingdings" panose="05000000000000000000" pitchFamily="2" charset="2"/>
              <a:buChar char="n"/>
              <a:defRPr/>
            </a:pPr>
            <a:r>
              <a:rPr kumimoji="1" lang="en-US" altLang="en-US" sz="1600" kern="0" dirty="0" err="1" smtClean="0"/>
              <a:t>GoPro</a:t>
            </a:r>
            <a:endParaRPr kumimoji="1" lang="en-US" altLang="en-US" sz="1600" kern="0" dirty="0" smtClean="0"/>
          </a:p>
          <a:p>
            <a:pPr lvl="2">
              <a:buSzPct val="65000"/>
              <a:buFont typeface="Wingdings" panose="05000000000000000000" pitchFamily="2" charset="2"/>
              <a:buChar char="n"/>
              <a:defRPr/>
            </a:pPr>
            <a:r>
              <a:rPr kumimoji="1" lang="en-US" altLang="en-US" sz="1600" kern="0" dirty="0" smtClean="0"/>
              <a:t>Google Glass</a:t>
            </a:r>
          </a:p>
        </p:txBody>
      </p:sp>
      <p:sp>
        <p:nvSpPr>
          <p:cNvPr id="5" name="Content Placeholder 2"/>
          <p:cNvSpPr txBox="1">
            <a:spLocks/>
          </p:cNvSpPr>
          <p:nvPr/>
        </p:nvSpPr>
        <p:spPr bwMode="auto">
          <a:xfrm>
            <a:off x="250825" y="4870450"/>
            <a:ext cx="6640513" cy="18716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1800">
                <a:solidFill>
                  <a:schemeClr val="tx1"/>
                </a:solidFill>
                <a:latin typeface="+mn-lt"/>
                <a:cs typeface="+mn-cs"/>
              </a:defRPr>
            </a:lvl4pPr>
            <a:lvl5pPr marL="2057400" indent="-228600" algn="l" rtl="0" eaLnBrk="0" fontAlgn="base" hangingPunct="0">
              <a:spcBef>
                <a:spcPct val="20000"/>
              </a:spcBef>
              <a:spcAft>
                <a:spcPct val="0"/>
              </a:spcAft>
              <a:buChar char="»"/>
              <a:defRPr sz="18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lvl="2">
              <a:buClr>
                <a:schemeClr val="accent1"/>
              </a:buClr>
              <a:buSzPct val="65000"/>
              <a:buFont typeface="Wingdings" panose="05000000000000000000" pitchFamily="2" charset="2"/>
              <a:buChar char="n"/>
              <a:defRPr/>
            </a:pPr>
            <a:endParaRPr kumimoji="1" lang="en-US" altLang="en-US" sz="1800" kern="0" dirty="0" smtClean="0"/>
          </a:p>
          <a:p>
            <a:pPr lvl="1">
              <a:buSzPct val="65000"/>
              <a:buFont typeface="Wingdings" panose="05000000000000000000" pitchFamily="2" charset="2"/>
              <a:buChar char="n"/>
              <a:defRPr/>
            </a:pPr>
            <a:r>
              <a:rPr kumimoji="1" lang="en-US" altLang="en-US" sz="1800" kern="0" dirty="0" smtClean="0"/>
              <a:t>Health/Fitness Tracking</a:t>
            </a:r>
          </a:p>
          <a:p>
            <a:pPr lvl="2">
              <a:buSzPct val="65000"/>
              <a:buFont typeface="Wingdings" panose="05000000000000000000" pitchFamily="2" charset="2"/>
              <a:buChar char="n"/>
              <a:defRPr/>
            </a:pPr>
            <a:r>
              <a:rPr kumimoji="1" lang="en-US" altLang="en-US" sz="1600" kern="0" dirty="0" smtClean="0"/>
              <a:t>Tracking personal eating habits</a:t>
            </a:r>
          </a:p>
          <a:p>
            <a:pPr lvl="1">
              <a:buSzPct val="65000"/>
              <a:buFont typeface="Wingdings" panose="05000000000000000000" pitchFamily="2" charset="2"/>
              <a:buChar char="n"/>
              <a:defRPr/>
            </a:pPr>
            <a:r>
              <a:rPr kumimoji="1" lang="en-US" altLang="en-US" sz="1800" kern="0" dirty="0" smtClean="0"/>
              <a:t>Task Guidance/Evaluation</a:t>
            </a:r>
          </a:p>
          <a:p>
            <a:pPr lvl="2">
              <a:buSzPct val="65000"/>
              <a:buFont typeface="Wingdings" panose="05000000000000000000" pitchFamily="2" charset="2"/>
              <a:buChar char="n"/>
              <a:defRPr/>
            </a:pPr>
            <a:r>
              <a:rPr kumimoji="1" lang="en-US" altLang="en-US" sz="1600" kern="0" dirty="0" smtClean="0"/>
              <a:t>Play chess</a:t>
            </a:r>
            <a:endParaRPr kumimoji="1" lang="en-US" altLang="en-US" sz="1800" kern="0" dirty="0" smtClean="0"/>
          </a:p>
        </p:txBody>
      </p:sp>
      <p:sp>
        <p:nvSpPr>
          <p:cNvPr id="6" name="Content Placeholder 2"/>
          <p:cNvSpPr>
            <a:spLocks noGrp="1"/>
          </p:cNvSpPr>
          <p:nvPr>
            <p:ph idx="1"/>
          </p:nvPr>
        </p:nvSpPr>
        <p:spPr bwMode="auto">
          <a:xfrm>
            <a:off x="250825" y="836613"/>
            <a:ext cx="3673475" cy="212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SzPct val="65000"/>
              <a:buFont typeface="Wingdings" pitchFamily="2" charset="2"/>
              <a:buChar char="n"/>
            </a:pPr>
            <a:r>
              <a:rPr kumimoji="1" lang="en-US" altLang="en-US" sz="2400" b="1" smtClean="0"/>
              <a:t>Problem statement</a:t>
            </a:r>
          </a:p>
          <a:p>
            <a:pPr lvl="1">
              <a:buClr>
                <a:schemeClr val="tx1"/>
              </a:buClr>
              <a:buSzPct val="65000"/>
              <a:buFont typeface="Wingdings" pitchFamily="2" charset="2"/>
              <a:buChar char="n"/>
            </a:pPr>
            <a:r>
              <a:rPr lang="en-US" altLang="en-US" sz="1800" smtClean="0"/>
              <a:t>Recognizing objects in egocentric videos where both RGB and depth data is available</a:t>
            </a:r>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rcRect b="30081"/>
          <a:stretch>
            <a:fillRect/>
          </a:stretch>
        </p:blipFill>
        <p:spPr bwMode="auto">
          <a:xfrm>
            <a:off x="5580063" y="4292600"/>
            <a:ext cx="10588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43713" y="4427538"/>
            <a:ext cx="1760537"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4508500"/>
            <a:ext cx="8366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p:cNvPicPr>
            <a:picLocks noChangeAspect="1"/>
          </p:cNvPicPr>
          <p:nvPr/>
        </p:nvPicPr>
        <p:blipFill>
          <a:blip r:embed="rId6" cstate="print">
            <a:extLst>
              <a:ext uri="{28A0092B-C50C-407E-A947-70E740481C1C}">
                <a14:useLocalDpi xmlns:a14="http://schemas.microsoft.com/office/drawing/2010/main" val="0"/>
              </a:ext>
            </a:extLst>
          </a:blip>
          <a:srcRect l="21709" t="5759" r="15810" b="14775"/>
          <a:stretch>
            <a:fillRect/>
          </a:stretch>
        </p:blipFill>
        <p:spPr bwMode="auto">
          <a:xfrm>
            <a:off x="3924300" y="1309688"/>
            <a:ext cx="1558925"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148513" y="828675"/>
            <a:ext cx="170656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159625" y="2233613"/>
            <a:ext cx="170815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http://techreleased.techreleased.netdna-cdn.com/wp-content/uploads/2013/09/Creative-Senz3D.png"/>
          <p:cNvPicPr>
            <a:picLocks noChangeAspect="1" noChangeArrowheads="1"/>
          </p:cNvPicPr>
          <p:nvPr/>
        </p:nvPicPr>
        <p:blipFill>
          <a:blip r:embed="rId9">
            <a:extLst>
              <a:ext uri="{28A0092B-C50C-407E-A947-70E740481C1C}">
                <a14:useLocalDpi xmlns:a14="http://schemas.microsoft.com/office/drawing/2010/main" val="0"/>
              </a:ext>
            </a:extLst>
          </a:blip>
          <a:srcRect r="29794"/>
          <a:stretch>
            <a:fillRect/>
          </a:stretch>
        </p:blipFill>
        <p:spPr bwMode="auto">
          <a:xfrm>
            <a:off x="5724525" y="1749425"/>
            <a:ext cx="10128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7"/>
          <p:cNvCxnSpPr>
            <a:cxnSpLocks noChangeShapeType="1"/>
          </p:cNvCxnSpPr>
          <p:nvPr/>
        </p:nvCxnSpPr>
        <p:spPr bwMode="auto">
          <a:xfrm>
            <a:off x="5554663" y="2311400"/>
            <a:ext cx="315912" cy="0"/>
          </a:xfrm>
          <a:prstGeom prst="straightConnector1">
            <a:avLst/>
          </a:prstGeom>
          <a:noFill/>
          <a:ln w="5715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5" name="Straight Arrow Connector 19"/>
          <p:cNvCxnSpPr>
            <a:cxnSpLocks noChangeShapeType="1"/>
          </p:cNvCxnSpPr>
          <p:nvPr/>
        </p:nvCxnSpPr>
        <p:spPr bwMode="auto">
          <a:xfrm flipV="1">
            <a:off x="6588125" y="1468438"/>
            <a:ext cx="374650" cy="280987"/>
          </a:xfrm>
          <a:prstGeom prst="straightConnector1">
            <a:avLst/>
          </a:prstGeom>
          <a:noFill/>
          <a:ln w="5715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 name="Straight Arrow Connector 20"/>
          <p:cNvCxnSpPr>
            <a:cxnSpLocks noChangeShapeType="1"/>
          </p:cNvCxnSpPr>
          <p:nvPr/>
        </p:nvCxnSpPr>
        <p:spPr bwMode="auto">
          <a:xfrm>
            <a:off x="6638925" y="2708275"/>
            <a:ext cx="401638" cy="258763"/>
          </a:xfrm>
          <a:prstGeom prst="straightConnector1">
            <a:avLst/>
          </a:prstGeom>
          <a:noFill/>
          <a:ln w="57150" algn="ctr">
            <a:solidFill>
              <a:schemeClr val="tx1"/>
            </a:solidFill>
            <a:round/>
            <a:headEnd/>
            <a:tailEnd type="triangle" w="med" len="med"/>
          </a:ln>
          <a:extLst>
            <a:ext uri="{909E8E84-426E-40DD-AFC4-6F175D3DCCD1}">
              <a14:hiddenFill xmlns:a14="http://schemas.microsoft.com/office/drawing/2010/main">
                <a:noFill/>
              </a14:hiddenFill>
            </a:ext>
          </a:extLst>
        </p:spPr>
      </p:cxnSp>
      <p:pic>
        <p:nvPicPr>
          <p:cNvPr id="17" name="Picture 1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737350" y="5451475"/>
            <a:ext cx="1463675"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878388" y="5451475"/>
            <a:ext cx="1465262"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89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9"/>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9"/>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9"/>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smtClean="0"/>
              <a:t>Robust Object Recognition in RGB-D Egocentric Videos based on Sparse Affine Hull Kernel</a:t>
            </a:r>
          </a:p>
        </p:txBody>
      </p:sp>
      <p:sp>
        <p:nvSpPr>
          <p:cNvPr id="3" name="Flowchart: Decision 2"/>
          <p:cNvSpPr>
            <a:spLocks noChangeAspect="1"/>
          </p:cNvSpPr>
          <p:nvPr/>
        </p:nvSpPr>
        <p:spPr bwMode="auto">
          <a:xfrm rot="17913823">
            <a:off x="1875631" y="2409032"/>
            <a:ext cx="1184275" cy="639762"/>
          </a:xfrm>
          <a:prstGeom prst="flowChartDecision">
            <a:avLst/>
          </a:prstGeom>
          <a:solidFill>
            <a:srgbClr val="003300"/>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4" name="Flowchart: Decision 3"/>
          <p:cNvSpPr>
            <a:spLocks noChangeAspect="1"/>
          </p:cNvSpPr>
          <p:nvPr/>
        </p:nvSpPr>
        <p:spPr bwMode="auto">
          <a:xfrm rot="17913823">
            <a:off x="2139950" y="2408238"/>
            <a:ext cx="1184275" cy="641350"/>
          </a:xfrm>
          <a:prstGeom prst="flowChartDecision">
            <a:avLst/>
          </a:prstGeom>
          <a:solidFill>
            <a:schemeClr val="tx2">
              <a:lumMod val="75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5" name="Flowchart: Decision 4"/>
          <p:cNvSpPr>
            <a:spLocks noChangeAspect="1"/>
          </p:cNvSpPr>
          <p:nvPr/>
        </p:nvSpPr>
        <p:spPr bwMode="auto">
          <a:xfrm rot="17913823">
            <a:off x="2404269" y="2409031"/>
            <a:ext cx="1184275" cy="639763"/>
          </a:xfrm>
          <a:prstGeom prst="flowChartDecision">
            <a:avLst/>
          </a:prstGeom>
          <a:solidFill>
            <a:schemeClr val="accent2">
              <a:lumMod val="75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6" name="Flowchart: Decision 5"/>
          <p:cNvSpPr>
            <a:spLocks noChangeAspect="1"/>
          </p:cNvSpPr>
          <p:nvPr/>
        </p:nvSpPr>
        <p:spPr bwMode="auto">
          <a:xfrm rot="17913823">
            <a:off x="2669381" y="2409032"/>
            <a:ext cx="1184275" cy="639762"/>
          </a:xfrm>
          <a:prstGeom prst="flowChartDecision">
            <a:avLst/>
          </a:prstGeom>
          <a:solidFill>
            <a:schemeClr val="accent2">
              <a:lumMod val="60000"/>
              <a:lumOff val="4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7" name="Flowchart: Decision 6"/>
          <p:cNvSpPr>
            <a:spLocks noChangeAspect="1"/>
          </p:cNvSpPr>
          <p:nvPr/>
        </p:nvSpPr>
        <p:spPr bwMode="auto">
          <a:xfrm rot="17913823">
            <a:off x="2932906" y="2409032"/>
            <a:ext cx="1184275" cy="639762"/>
          </a:xfrm>
          <a:prstGeom prst="flowChartDecision">
            <a:avLst/>
          </a:prstGeom>
          <a:solidFill>
            <a:schemeClr val="accent2">
              <a:lumMod val="40000"/>
              <a:lumOff val="6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8" name="Flowchart: Decision 7"/>
          <p:cNvSpPr>
            <a:spLocks noChangeAspect="1"/>
          </p:cNvSpPr>
          <p:nvPr/>
        </p:nvSpPr>
        <p:spPr bwMode="auto">
          <a:xfrm rot="17913823">
            <a:off x="3198019" y="2409031"/>
            <a:ext cx="1184275" cy="639763"/>
          </a:xfrm>
          <a:prstGeom prst="flowChartDecision">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9" name="Flowchart: Decision 8"/>
          <p:cNvSpPr>
            <a:spLocks noChangeAspect="1"/>
          </p:cNvSpPr>
          <p:nvPr/>
        </p:nvSpPr>
        <p:spPr bwMode="auto">
          <a:xfrm rot="17913823">
            <a:off x="5405437" y="2408238"/>
            <a:ext cx="1184275" cy="641350"/>
          </a:xfrm>
          <a:prstGeom prst="flowChartDecision">
            <a:avLst/>
          </a:prstGeom>
          <a:solidFill>
            <a:schemeClr val="tx2">
              <a:lumMod val="20000"/>
              <a:lumOff val="80000"/>
            </a:schemeClr>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10" name="Flowchart: Decision 9"/>
          <p:cNvSpPr>
            <a:spLocks noChangeAspect="1"/>
          </p:cNvSpPr>
          <p:nvPr/>
        </p:nvSpPr>
        <p:spPr bwMode="auto">
          <a:xfrm rot="17913823">
            <a:off x="5669756" y="2409032"/>
            <a:ext cx="1184275" cy="639762"/>
          </a:xfrm>
          <a:prstGeom prst="flowChartDecision">
            <a:avLst/>
          </a:prstGeom>
          <a:solidFill>
            <a:schemeClr val="tx2">
              <a:lumMod val="40000"/>
              <a:lumOff val="6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11" name="Flowchart: Decision 10"/>
          <p:cNvSpPr>
            <a:spLocks noChangeAspect="1"/>
          </p:cNvSpPr>
          <p:nvPr/>
        </p:nvSpPr>
        <p:spPr bwMode="auto">
          <a:xfrm rot="17913823">
            <a:off x="5934869" y="2409031"/>
            <a:ext cx="1184275" cy="639763"/>
          </a:xfrm>
          <a:prstGeom prst="flowChartDecision">
            <a:avLst/>
          </a:prstGeom>
          <a:solidFill>
            <a:schemeClr val="tx2">
              <a:lumMod val="60000"/>
              <a:lumOff val="4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12" name="Flowchart: Decision 11"/>
          <p:cNvSpPr>
            <a:spLocks noChangeAspect="1"/>
          </p:cNvSpPr>
          <p:nvPr/>
        </p:nvSpPr>
        <p:spPr bwMode="auto">
          <a:xfrm rot="17913823">
            <a:off x="6198394" y="2409031"/>
            <a:ext cx="1184275" cy="639763"/>
          </a:xfrm>
          <a:prstGeom prst="flowChartDecision">
            <a:avLst/>
          </a:prstGeom>
          <a:solidFill>
            <a:schemeClr val="tx2">
              <a:lumMod val="75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13" name="Flowchart: Decision 12"/>
          <p:cNvSpPr>
            <a:spLocks noChangeAspect="1"/>
          </p:cNvSpPr>
          <p:nvPr/>
        </p:nvSpPr>
        <p:spPr bwMode="auto">
          <a:xfrm rot="17913823">
            <a:off x="6463506" y="2409032"/>
            <a:ext cx="1184275" cy="639762"/>
          </a:xfrm>
          <a:prstGeom prst="flowChartDecision">
            <a:avLst/>
          </a:prstGeom>
          <a:solidFill>
            <a:schemeClr val="tx2">
              <a:lumMod val="5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14" name="Flowchart: Decision 13"/>
          <p:cNvSpPr>
            <a:spLocks noChangeAspect="1"/>
          </p:cNvSpPr>
          <p:nvPr/>
        </p:nvSpPr>
        <p:spPr bwMode="auto">
          <a:xfrm rot="17913823">
            <a:off x="6728619" y="2409031"/>
            <a:ext cx="1184275" cy="639763"/>
          </a:xfrm>
          <a:prstGeom prst="flowChartDecision">
            <a:avLst/>
          </a:prstGeom>
          <a:solidFill>
            <a:schemeClr val="tx1">
              <a:lumMod val="95000"/>
              <a:lumOff val="5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15" name="内容占位符 2"/>
          <p:cNvSpPr txBox="1">
            <a:spLocks/>
          </p:cNvSpPr>
          <p:nvPr/>
        </p:nvSpPr>
        <p:spPr bwMode="auto">
          <a:xfrm>
            <a:off x="806450" y="4221163"/>
            <a:ext cx="8229600" cy="1079500"/>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latinLnBrk="0">
              <a:buClrTx/>
              <a:defRPr/>
            </a:pPr>
            <a:r>
              <a:rPr lang="en-US" sz="2000" kern="0" dirty="0" smtClean="0"/>
              <a:t>Calculate the distance between video </a:t>
            </a:r>
            <a:r>
              <a:rPr lang="en-US" sz="2000" b="1" i="1" kern="0" dirty="0" smtClean="0"/>
              <a:t>A</a:t>
            </a:r>
            <a:r>
              <a:rPr lang="en-US" sz="2000" kern="0" dirty="0" smtClean="0"/>
              <a:t> and video </a:t>
            </a:r>
            <a:r>
              <a:rPr lang="en-US" sz="2000" b="1" i="1" kern="0" dirty="0" smtClean="0"/>
              <a:t>B </a:t>
            </a:r>
            <a:r>
              <a:rPr lang="en-US" sz="2000" i="1" kern="0" dirty="0" smtClean="0"/>
              <a:t>using a set-distance metric, known as </a:t>
            </a:r>
            <a:r>
              <a:rPr lang="en-US" sz="2000" b="1" i="1" kern="0" dirty="0" smtClean="0"/>
              <a:t>Sparse Affine Hull</a:t>
            </a:r>
            <a:r>
              <a:rPr lang="en-US" sz="2000" i="1" kern="0" dirty="0" smtClean="0"/>
              <a:t>.</a:t>
            </a:r>
          </a:p>
          <a:p>
            <a:pPr lvl="1" latinLnBrk="0">
              <a:buClrTx/>
              <a:defRPr/>
            </a:pPr>
            <a:r>
              <a:rPr lang="en-US" sz="1600" kern="0" dirty="0" smtClean="0"/>
              <a:t>The minimum distance between affine hulls </a:t>
            </a:r>
            <a:r>
              <a:rPr lang="en-US" sz="1600" b="1" kern="0" dirty="0" smtClean="0"/>
              <a:t>under the </a:t>
            </a:r>
            <a:r>
              <a:rPr lang="en-US" sz="1600" b="1" kern="0" dirty="0" err="1" smtClean="0"/>
              <a:t>sparsity</a:t>
            </a:r>
            <a:r>
              <a:rPr lang="en-US" sz="1600" b="1" kern="0" dirty="0" smtClean="0"/>
              <a:t> constraint</a:t>
            </a:r>
            <a:endParaRPr lang="en-US" sz="2000" b="1" kern="0" dirty="0" smtClean="0"/>
          </a:p>
        </p:txBody>
      </p:sp>
      <p:sp>
        <p:nvSpPr>
          <p:cNvPr id="16" name="Rectangle 15"/>
          <p:cNvSpPr/>
          <p:nvPr/>
        </p:nvSpPr>
        <p:spPr>
          <a:xfrm>
            <a:off x="1641475" y="2551113"/>
            <a:ext cx="338138" cy="368300"/>
          </a:xfrm>
          <a:prstGeom prst="rect">
            <a:avLst/>
          </a:prstGeom>
        </p:spPr>
        <p:txBody>
          <a:bodyPr wrap="none">
            <a:spAutoFit/>
          </a:bodyPr>
          <a:lstStyle/>
          <a:p>
            <a:pPr eaLnBrk="1" hangingPunct="1">
              <a:defRPr/>
            </a:pPr>
            <a:r>
              <a:rPr lang="en-US" b="1" i="1" kern="0" dirty="0">
                <a:latin typeface="Arial" charset="0"/>
                <a:cs typeface="Arial" charset="0"/>
              </a:rPr>
              <a:t>A</a:t>
            </a:r>
            <a:endParaRPr lang="en-US" dirty="0">
              <a:latin typeface="Arial" charset="0"/>
              <a:cs typeface="Arial" charset="0"/>
            </a:endParaRPr>
          </a:p>
        </p:txBody>
      </p:sp>
      <p:sp>
        <p:nvSpPr>
          <p:cNvPr id="17" name="Rectangle 16"/>
          <p:cNvSpPr/>
          <p:nvPr/>
        </p:nvSpPr>
        <p:spPr>
          <a:xfrm>
            <a:off x="5097463" y="2551113"/>
            <a:ext cx="338137" cy="368300"/>
          </a:xfrm>
          <a:prstGeom prst="rect">
            <a:avLst/>
          </a:prstGeom>
        </p:spPr>
        <p:txBody>
          <a:bodyPr wrap="none">
            <a:spAutoFit/>
          </a:bodyPr>
          <a:lstStyle/>
          <a:p>
            <a:pPr eaLnBrk="1" hangingPunct="1">
              <a:defRPr/>
            </a:pPr>
            <a:r>
              <a:rPr lang="en-US" b="1" i="1" kern="0" dirty="0">
                <a:latin typeface="Arial" charset="0"/>
                <a:cs typeface="Arial" charset="0"/>
              </a:rPr>
              <a:t>B</a:t>
            </a:r>
            <a:endParaRPr lang="en-US" dirty="0">
              <a:latin typeface="Arial" charset="0"/>
              <a:cs typeface="Arial" charset="0"/>
            </a:endParaRPr>
          </a:p>
        </p:txBody>
      </p:sp>
      <p:sp>
        <p:nvSpPr>
          <p:cNvPr id="18" name="Rectangle 17"/>
          <p:cNvSpPr>
            <a:spLocks noRot="1" noChangeAspect="1" noMove="1" noResize="1" noEditPoints="1" noAdjustHandles="1" noChangeArrowheads="1" noChangeShapeType="1" noTextEdit="1"/>
          </p:cNvSpPr>
          <p:nvPr/>
        </p:nvSpPr>
        <p:spPr>
          <a:xfrm>
            <a:off x="1782081" y="3352068"/>
            <a:ext cx="2299604" cy="400110"/>
          </a:xfrm>
          <a:prstGeom prst="rect">
            <a:avLst/>
          </a:prstGeom>
          <a:blipFill rotWithShape="1">
            <a:blip r:embed="rId3"/>
            <a:stretch>
              <a:fillRect t="-122727" r="-20899" b="-192424"/>
            </a:stretch>
          </a:blipFill>
        </p:spPr>
        <p:txBody>
          <a:bodyPr/>
          <a:lstStyle/>
          <a:p>
            <a:pPr eaLnBrk="1" hangingPunct="1">
              <a:defRPr/>
            </a:pPr>
            <a:r>
              <a:rPr lang="en-US">
                <a:noFill/>
              </a:rPr>
              <a:t> </a:t>
            </a:r>
          </a:p>
        </p:txBody>
      </p:sp>
      <p:sp>
        <p:nvSpPr>
          <p:cNvPr id="19" name="Rectangle 18"/>
          <p:cNvSpPr>
            <a:spLocks noRot="1" noChangeAspect="1" noMove="1" noResize="1" noEditPoints="1" noAdjustHandles="1" noChangeArrowheads="1" noChangeShapeType="1" noTextEdit="1"/>
          </p:cNvSpPr>
          <p:nvPr/>
        </p:nvSpPr>
        <p:spPr>
          <a:xfrm>
            <a:off x="5440748" y="3388930"/>
            <a:ext cx="2299604" cy="400110"/>
          </a:xfrm>
          <a:prstGeom prst="rect">
            <a:avLst/>
          </a:prstGeom>
          <a:blipFill rotWithShape="1">
            <a:blip r:embed="rId4"/>
            <a:stretch>
              <a:fillRect t="-122727" r="-19098" b="-192424"/>
            </a:stretch>
          </a:blipFill>
        </p:spPr>
        <p:txBody>
          <a:bodyPr/>
          <a:lstStyle/>
          <a:p>
            <a:pPr eaLnBrk="1" hangingPunct="1">
              <a:defRPr/>
            </a:pPr>
            <a:r>
              <a:rPr lang="en-US">
                <a:noFill/>
              </a:rPr>
              <a:t> </a:t>
            </a:r>
          </a:p>
        </p:txBody>
      </p:sp>
      <p:sp>
        <p:nvSpPr>
          <p:cNvPr id="20" name="内容占位符 2"/>
          <p:cNvSpPr txBox="1">
            <a:spLocks/>
          </p:cNvSpPr>
          <p:nvPr/>
        </p:nvSpPr>
        <p:spPr bwMode="auto">
          <a:xfrm>
            <a:off x="755650" y="1484313"/>
            <a:ext cx="8229600" cy="720725"/>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a:buClrTx/>
              <a:defRPr/>
            </a:pPr>
            <a:r>
              <a:rPr lang="en-US" sz="2000" kern="0" dirty="0"/>
              <a:t>Modeling </a:t>
            </a:r>
            <a:r>
              <a:rPr lang="en-US" sz="2000" kern="0" dirty="0" smtClean="0"/>
              <a:t>an object in video </a:t>
            </a:r>
            <a:r>
              <a:rPr lang="en-US" sz="2000" b="1" i="1" kern="0" dirty="0" smtClean="0"/>
              <a:t>A</a:t>
            </a:r>
            <a:r>
              <a:rPr lang="en-US" sz="2000" kern="0" dirty="0" smtClean="0"/>
              <a:t> </a:t>
            </a:r>
            <a:r>
              <a:rPr lang="en-US" sz="2000" kern="0" dirty="0"/>
              <a:t>using </a:t>
            </a:r>
            <a:r>
              <a:rPr lang="en-US" sz="2000" kern="0" dirty="0" smtClean="0"/>
              <a:t>all the frames in the video</a:t>
            </a:r>
            <a:endParaRPr lang="en-US" sz="1200" b="1" i="1" kern="0" dirty="0"/>
          </a:p>
        </p:txBody>
      </p:sp>
      <p:sp>
        <p:nvSpPr>
          <p:cNvPr id="21" name="内容占位符 2"/>
          <p:cNvSpPr txBox="1">
            <a:spLocks/>
          </p:cNvSpPr>
          <p:nvPr/>
        </p:nvSpPr>
        <p:spPr bwMode="auto">
          <a:xfrm>
            <a:off x="395288" y="836613"/>
            <a:ext cx="8229600" cy="720725"/>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a:buClrTx/>
              <a:defRPr/>
            </a:pPr>
            <a:r>
              <a:rPr lang="en-US" sz="2400" b="1" kern="0" dirty="0" smtClean="0"/>
              <a:t>Approach</a:t>
            </a:r>
            <a:endParaRPr lang="en-US" sz="1600" b="1" i="1" kern="0" dirty="0"/>
          </a:p>
        </p:txBody>
      </p:sp>
      <p:sp>
        <p:nvSpPr>
          <p:cNvPr id="22" name="内容占位符 2"/>
          <p:cNvSpPr txBox="1">
            <a:spLocks/>
          </p:cNvSpPr>
          <p:nvPr/>
        </p:nvSpPr>
        <p:spPr bwMode="auto">
          <a:xfrm>
            <a:off x="806450" y="5445125"/>
            <a:ext cx="8229600" cy="720725"/>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latinLnBrk="0">
              <a:buClrTx/>
              <a:defRPr/>
            </a:pPr>
            <a:r>
              <a:rPr lang="en-US" sz="2000" kern="0" dirty="0" smtClean="0"/>
              <a:t>Combine </a:t>
            </a:r>
            <a:r>
              <a:rPr lang="en-US" sz="2000" kern="0" dirty="0"/>
              <a:t>RGB and depth in a multi-channel SVM and learn their weights by </a:t>
            </a:r>
            <a:r>
              <a:rPr lang="en-US" sz="2000" b="1" kern="0" dirty="0"/>
              <a:t>Multiple Kernel Learning</a:t>
            </a:r>
            <a:r>
              <a:rPr lang="en-US" sz="2000" kern="0" dirty="0"/>
              <a:t>.</a:t>
            </a:r>
          </a:p>
          <a:p>
            <a:pPr latinLnBrk="0">
              <a:buClrTx/>
              <a:defRPr/>
            </a:pPr>
            <a:endParaRPr lang="en-US" sz="2000" i="1" kern="0" dirty="0"/>
          </a:p>
        </p:txBody>
      </p:sp>
    </p:spTree>
    <p:extLst>
      <p:ext uri="{BB962C8B-B14F-4D97-AF65-F5344CB8AC3E}">
        <p14:creationId xmlns:p14="http://schemas.microsoft.com/office/powerpoint/2010/main" val="107416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9"/>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7"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en-US" sz="1400" dirty="0" smtClean="0"/>
              <a:t>Robust Object Recognition in RGB-D Egocentric Videos based on Sparse Affine Hull Kernel</a:t>
            </a:r>
          </a:p>
        </p:txBody>
      </p:sp>
      <p:graphicFrame>
        <p:nvGraphicFramePr>
          <p:cNvPr id="3" name="Table 2"/>
          <p:cNvGraphicFramePr>
            <a:graphicFrameLocks noGrp="1"/>
          </p:cNvGraphicFramePr>
          <p:nvPr/>
        </p:nvGraphicFramePr>
        <p:xfrm>
          <a:off x="646113" y="1782763"/>
          <a:ext cx="7958136" cy="1484312"/>
        </p:xfrm>
        <a:graphic>
          <a:graphicData uri="http://schemas.openxmlformats.org/drawingml/2006/table">
            <a:tbl>
              <a:tblPr firstRow="1" bandRow="1">
                <a:tableStyleId>{21E4AEA4-8DFA-4A89-87EB-49C32662AFE0}</a:tableStyleId>
              </a:tblPr>
              <a:tblGrid>
                <a:gridCol w="1046101"/>
                <a:gridCol w="763316"/>
                <a:gridCol w="811427"/>
                <a:gridCol w="811427"/>
                <a:gridCol w="958959"/>
                <a:gridCol w="958959"/>
                <a:gridCol w="1254024"/>
                <a:gridCol w="1353923"/>
              </a:tblGrid>
              <a:tr h="371078">
                <a:tc>
                  <a:txBody>
                    <a:bodyPr/>
                    <a:lstStyle/>
                    <a:p>
                      <a:endParaRPr lang="en-US" sz="1800" dirty="0"/>
                    </a:p>
                  </a:txBody>
                  <a:tcPr marL="91430" marR="91430" marT="45749" marB="45749"/>
                </a:tc>
                <a:tc>
                  <a:txBody>
                    <a:bodyPr/>
                    <a:lstStyle/>
                    <a:p>
                      <a:pPr algn="ctr"/>
                      <a:r>
                        <a:rPr lang="en-US" sz="1800" dirty="0" smtClean="0"/>
                        <a:t>LLC</a:t>
                      </a:r>
                      <a:endParaRPr lang="en-US" sz="1800" dirty="0"/>
                    </a:p>
                  </a:txBody>
                  <a:tcPr marL="91430" marR="91430" marT="45749" marB="45749" anchor="ctr"/>
                </a:tc>
                <a:tc>
                  <a:txBody>
                    <a:bodyPr/>
                    <a:lstStyle/>
                    <a:p>
                      <a:pPr algn="ctr"/>
                      <a:r>
                        <a:rPr lang="en-US" sz="1800" dirty="0" err="1" smtClean="0"/>
                        <a:t>HMP</a:t>
                      </a:r>
                      <a:endParaRPr lang="en-US" sz="1800" dirty="0"/>
                    </a:p>
                  </a:txBody>
                  <a:tcPr marL="91430" marR="91430" marT="45749" marB="45749" anchor="ctr"/>
                </a:tc>
                <a:tc>
                  <a:txBody>
                    <a:bodyPr/>
                    <a:lstStyle/>
                    <a:p>
                      <a:pPr algn="ctr"/>
                      <a:r>
                        <a:rPr lang="en-US" sz="1800" dirty="0" smtClean="0"/>
                        <a:t>DCC</a:t>
                      </a:r>
                      <a:endParaRPr lang="en-US" sz="1800" dirty="0"/>
                    </a:p>
                  </a:txBody>
                  <a:tcPr marL="91430" marR="91430" marT="45749" marB="45749" anchor="ctr"/>
                </a:tc>
                <a:tc>
                  <a:txBody>
                    <a:bodyPr/>
                    <a:lstStyle/>
                    <a:p>
                      <a:pPr algn="ctr"/>
                      <a:r>
                        <a:rPr lang="en-US" sz="1800" dirty="0" err="1" smtClean="0"/>
                        <a:t>AHISD</a:t>
                      </a:r>
                      <a:endParaRPr lang="en-US" sz="1800" dirty="0"/>
                    </a:p>
                  </a:txBody>
                  <a:tcPr marL="91430" marR="91430" marT="45749" marB="45749" anchor="ctr"/>
                </a:tc>
                <a:tc>
                  <a:txBody>
                    <a:bodyPr/>
                    <a:lstStyle/>
                    <a:p>
                      <a:pPr algn="ctr"/>
                      <a:r>
                        <a:rPr lang="en-US" sz="1800" dirty="0" err="1" smtClean="0"/>
                        <a:t>SANP</a:t>
                      </a:r>
                      <a:endParaRPr lang="en-US" sz="1800" dirty="0"/>
                    </a:p>
                  </a:txBody>
                  <a:tcPr marL="91430" marR="91430" marT="45749" marB="45749" anchor="ctr"/>
                </a:tc>
                <a:tc>
                  <a:txBody>
                    <a:bodyPr/>
                    <a:lstStyle/>
                    <a:p>
                      <a:pPr algn="ctr"/>
                      <a:r>
                        <a:rPr lang="en-US" sz="1600" dirty="0" smtClean="0"/>
                        <a:t>SAH-equal</a:t>
                      </a:r>
                      <a:endParaRPr lang="en-US" sz="1600" dirty="0"/>
                    </a:p>
                  </a:txBody>
                  <a:tcPr marL="91430" marR="91430" marT="45749" marB="45749" anchor="ctr"/>
                </a:tc>
                <a:tc>
                  <a:txBody>
                    <a:bodyPr/>
                    <a:lstStyle/>
                    <a:p>
                      <a:pPr algn="ctr"/>
                      <a:r>
                        <a:rPr lang="en-US" sz="1400" dirty="0" smtClean="0"/>
                        <a:t>SAH-learned</a:t>
                      </a:r>
                      <a:endParaRPr lang="en-US" sz="1400" dirty="0"/>
                    </a:p>
                  </a:txBody>
                  <a:tcPr marL="91430" marR="91430" marT="45749" marB="45749" anchor="ctr"/>
                </a:tc>
              </a:tr>
              <a:tr h="371078">
                <a:tc>
                  <a:txBody>
                    <a:bodyPr/>
                    <a:lstStyle/>
                    <a:p>
                      <a:r>
                        <a:rPr lang="en-US" sz="1800" b="1" dirty="0" err="1" smtClean="0">
                          <a:solidFill>
                            <a:schemeClr val="bg1"/>
                          </a:solidFill>
                        </a:rPr>
                        <a:t>UWRO</a:t>
                      </a:r>
                      <a:endParaRPr lang="en-US" sz="1800" b="1" dirty="0">
                        <a:solidFill>
                          <a:schemeClr val="bg1"/>
                        </a:solidFill>
                      </a:endParaRPr>
                    </a:p>
                  </a:txBody>
                  <a:tcPr marL="91430" marR="91430" marT="45749" marB="45749">
                    <a:solidFill>
                      <a:schemeClr val="accent2"/>
                    </a:solidFill>
                  </a:tcPr>
                </a:tc>
                <a:tc>
                  <a:txBody>
                    <a:bodyPr/>
                    <a:lstStyle/>
                    <a:p>
                      <a:pPr algn="ctr"/>
                      <a:r>
                        <a:rPr lang="en-US" sz="1800" dirty="0" smtClean="0"/>
                        <a:t>0.678</a:t>
                      </a:r>
                      <a:endParaRPr lang="en-US" sz="1800" dirty="0"/>
                    </a:p>
                  </a:txBody>
                  <a:tcPr marL="91430" marR="91430" marT="45749" marB="45749" anchor="ctr"/>
                </a:tc>
                <a:tc>
                  <a:txBody>
                    <a:bodyPr/>
                    <a:lstStyle/>
                    <a:p>
                      <a:pPr algn="ctr"/>
                      <a:r>
                        <a:rPr lang="en-US" sz="1800" dirty="0" smtClean="0"/>
                        <a:t>0.849</a:t>
                      </a:r>
                      <a:endParaRPr lang="en-US" sz="1800" dirty="0"/>
                    </a:p>
                  </a:txBody>
                  <a:tcPr marL="91430" marR="91430" marT="45749" marB="45749" anchor="ctr"/>
                </a:tc>
                <a:tc>
                  <a:txBody>
                    <a:bodyPr/>
                    <a:lstStyle/>
                    <a:p>
                      <a:pPr algn="ctr"/>
                      <a:r>
                        <a:rPr lang="en-US" sz="1800" dirty="0" smtClean="0"/>
                        <a:t>0.873</a:t>
                      </a:r>
                      <a:endParaRPr lang="en-US" sz="1800" dirty="0"/>
                    </a:p>
                  </a:txBody>
                  <a:tcPr marL="91430" marR="91430" marT="45749" marB="45749" anchor="ctr"/>
                </a:tc>
                <a:tc>
                  <a:txBody>
                    <a:bodyPr/>
                    <a:lstStyle/>
                    <a:p>
                      <a:pPr algn="ctr"/>
                      <a:r>
                        <a:rPr lang="en-US" sz="1800" dirty="0" smtClean="0"/>
                        <a:t>0.883</a:t>
                      </a:r>
                      <a:endParaRPr lang="en-US" sz="1800" dirty="0"/>
                    </a:p>
                  </a:txBody>
                  <a:tcPr marL="91430" marR="91430" marT="45749" marB="45749" anchor="ctr"/>
                </a:tc>
                <a:tc>
                  <a:txBody>
                    <a:bodyPr/>
                    <a:lstStyle/>
                    <a:p>
                      <a:pPr algn="ctr"/>
                      <a:r>
                        <a:rPr lang="en-US" sz="1800" dirty="0" smtClean="0"/>
                        <a:t>0.842</a:t>
                      </a:r>
                      <a:endParaRPr lang="en-US" sz="1800" b="1" dirty="0"/>
                    </a:p>
                  </a:txBody>
                  <a:tcPr marL="91430" marR="91430" marT="45749" marB="45749" anchor="ctr"/>
                </a:tc>
                <a:tc>
                  <a:txBody>
                    <a:bodyPr/>
                    <a:lstStyle/>
                    <a:p>
                      <a:r>
                        <a:rPr lang="en-US" sz="1800" dirty="0" smtClean="0"/>
                        <a:t>0.892</a:t>
                      </a:r>
                      <a:endParaRPr lang="en-US" sz="1800" dirty="0"/>
                    </a:p>
                  </a:txBody>
                  <a:tcPr marL="91430" marR="91430" marT="45749" marB="45749" anchor="ctr"/>
                </a:tc>
                <a:tc>
                  <a:txBody>
                    <a:bodyPr/>
                    <a:lstStyle/>
                    <a:p>
                      <a:pPr algn="ctr"/>
                      <a:r>
                        <a:rPr lang="en-US" sz="1800" b="1" dirty="0" smtClean="0"/>
                        <a:t>0.924</a:t>
                      </a:r>
                      <a:endParaRPr lang="en-US" sz="1800" b="1" dirty="0"/>
                    </a:p>
                  </a:txBody>
                  <a:tcPr marL="91430" marR="91430" marT="45749" marB="45749" anchor="ctr"/>
                </a:tc>
              </a:tr>
              <a:tr h="371078">
                <a:tc>
                  <a:txBody>
                    <a:bodyPr/>
                    <a:lstStyle/>
                    <a:p>
                      <a:r>
                        <a:rPr lang="en-US" sz="1800" b="1" dirty="0" err="1" smtClean="0">
                          <a:solidFill>
                            <a:schemeClr val="bg1"/>
                          </a:solidFill>
                        </a:rPr>
                        <a:t>ITVF</a:t>
                      </a:r>
                      <a:endParaRPr lang="en-US" sz="1800" b="1" dirty="0">
                        <a:solidFill>
                          <a:schemeClr val="bg1"/>
                        </a:solidFill>
                      </a:endParaRPr>
                    </a:p>
                  </a:txBody>
                  <a:tcPr marL="91430" marR="91430" marT="45749" marB="45749">
                    <a:solidFill>
                      <a:schemeClr val="accent2"/>
                    </a:solidFill>
                  </a:tcPr>
                </a:tc>
                <a:tc>
                  <a:txBody>
                    <a:bodyPr/>
                    <a:lstStyle/>
                    <a:p>
                      <a:pPr algn="ctr"/>
                      <a:r>
                        <a:rPr lang="en-US" sz="1800" dirty="0" smtClean="0"/>
                        <a:t>0.939</a:t>
                      </a:r>
                      <a:endParaRPr lang="en-US" sz="1800" dirty="0"/>
                    </a:p>
                  </a:txBody>
                  <a:tcPr marL="91430" marR="91430" marT="45749" marB="45749" anchor="ctr"/>
                </a:tc>
                <a:tc>
                  <a:txBody>
                    <a:bodyPr/>
                    <a:lstStyle/>
                    <a:p>
                      <a:pPr algn="ctr"/>
                      <a:r>
                        <a:rPr lang="en-US" sz="1800" dirty="0" smtClean="0"/>
                        <a:t>0.949</a:t>
                      </a:r>
                      <a:endParaRPr lang="en-US" sz="1800" dirty="0"/>
                    </a:p>
                  </a:txBody>
                  <a:tcPr marL="91430" marR="91430" marT="45749" marB="45749" anchor="ctr"/>
                </a:tc>
                <a:tc>
                  <a:txBody>
                    <a:bodyPr/>
                    <a:lstStyle/>
                    <a:p>
                      <a:pPr algn="ctr"/>
                      <a:r>
                        <a:rPr lang="en-US" sz="1800" dirty="0" smtClean="0"/>
                        <a:t>0.973</a:t>
                      </a:r>
                      <a:endParaRPr lang="en-US" sz="1800" dirty="0"/>
                    </a:p>
                  </a:txBody>
                  <a:tcPr marL="91430" marR="91430" marT="45749" marB="45749" anchor="ctr"/>
                </a:tc>
                <a:tc>
                  <a:txBody>
                    <a:bodyPr/>
                    <a:lstStyle/>
                    <a:p>
                      <a:pPr algn="ctr"/>
                      <a:r>
                        <a:rPr lang="en-US" sz="1800" dirty="0" smtClean="0"/>
                        <a:t>0.969</a:t>
                      </a:r>
                      <a:endParaRPr lang="en-US" sz="1800" dirty="0"/>
                    </a:p>
                  </a:txBody>
                  <a:tcPr marL="91430" marR="91430" marT="45749" marB="45749" anchor="ctr"/>
                </a:tc>
                <a:tc>
                  <a:txBody>
                    <a:bodyPr/>
                    <a:lstStyle/>
                    <a:p>
                      <a:pPr algn="ctr"/>
                      <a:r>
                        <a:rPr lang="en-US" sz="1800" dirty="0" smtClean="0"/>
                        <a:t>0.842</a:t>
                      </a:r>
                      <a:endParaRPr lang="en-US" sz="1800" b="1" dirty="0"/>
                    </a:p>
                  </a:txBody>
                  <a:tcPr marL="91430" marR="91430" marT="45749" marB="45749" anchor="ctr"/>
                </a:tc>
                <a:tc>
                  <a:txBody>
                    <a:bodyPr/>
                    <a:lstStyle/>
                    <a:p>
                      <a:r>
                        <a:rPr lang="en-US" sz="1800" dirty="0" smtClean="0"/>
                        <a:t>0.962</a:t>
                      </a:r>
                      <a:endParaRPr lang="en-US" sz="1800" dirty="0"/>
                    </a:p>
                  </a:txBody>
                  <a:tcPr marL="91430" marR="91430" marT="45749" marB="45749" anchor="ctr"/>
                </a:tc>
                <a:tc>
                  <a:txBody>
                    <a:bodyPr/>
                    <a:lstStyle/>
                    <a:p>
                      <a:pPr algn="ctr"/>
                      <a:r>
                        <a:rPr lang="en-US" sz="1800" b="1" dirty="0" smtClean="0"/>
                        <a:t>0.989</a:t>
                      </a:r>
                      <a:endParaRPr lang="en-US" sz="1800" b="1" dirty="0"/>
                    </a:p>
                  </a:txBody>
                  <a:tcPr marL="91430" marR="91430" marT="45749" marB="45749" anchor="ctr"/>
                </a:tc>
              </a:tr>
              <a:tr h="371078">
                <a:tc>
                  <a:txBody>
                    <a:bodyPr/>
                    <a:lstStyle/>
                    <a:p>
                      <a:r>
                        <a:rPr lang="en-US" sz="1800" b="1" dirty="0" smtClean="0">
                          <a:solidFill>
                            <a:schemeClr val="bg1"/>
                          </a:solidFill>
                        </a:rPr>
                        <a:t>UT Ego</a:t>
                      </a:r>
                      <a:endParaRPr lang="en-US" sz="1800" b="1" dirty="0">
                        <a:solidFill>
                          <a:schemeClr val="bg1"/>
                        </a:solidFill>
                      </a:endParaRPr>
                    </a:p>
                  </a:txBody>
                  <a:tcPr marL="91430" marR="91430" marT="45749" marB="45749">
                    <a:solidFill>
                      <a:schemeClr val="accent2"/>
                    </a:solidFill>
                  </a:tcPr>
                </a:tc>
                <a:tc>
                  <a:txBody>
                    <a:bodyPr/>
                    <a:lstStyle/>
                    <a:p>
                      <a:pPr algn="ctr"/>
                      <a:r>
                        <a:rPr lang="en-US" sz="1800" dirty="0" smtClean="0"/>
                        <a:t>0.699</a:t>
                      </a:r>
                      <a:endParaRPr lang="en-US" sz="1800" dirty="0"/>
                    </a:p>
                  </a:txBody>
                  <a:tcPr marL="91430" marR="91430" marT="45749" marB="45749" anchor="ctr"/>
                </a:tc>
                <a:tc>
                  <a:txBody>
                    <a:bodyPr/>
                    <a:lstStyle/>
                    <a:p>
                      <a:pPr algn="ctr"/>
                      <a:r>
                        <a:rPr lang="en-US" sz="1800" dirty="0" smtClean="0"/>
                        <a:t>0.689</a:t>
                      </a:r>
                      <a:endParaRPr lang="en-US" sz="1800" dirty="0"/>
                    </a:p>
                  </a:txBody>
                  <a:tcPr marL="91430" marR="91430" marT="45749" marB="45749" anchor="ctr"/>
                </a:tc>
                <a:tc>
                  <a:txBody>
                    <a:bodyPr/>
                    <a:lstStyle/>
                    <a:p>
                      <a:pPr algn="ctr"/>
                      <a:r>
                        <a:rPr lang="en-US" sz="1800" dirty="0" smtClean="0"/>
                        <a:t>0.773</a:t>
                      </a:r>
                      <a:endParaRPr lang="en-US" sz="1800" dirty="0"/>
                    </a:p>
                  </a:txBody>
                  <a:tcPr marL="91430" marR="91430" marT="45749" marB="45749" anchor="ctr"/>
                </a:tc>
                <a:tc>
                  <a:txBody>
                    <a:bodyPr/>
                    <a:lstStyle/>
                    <a:p>
                      <a:pPr algn="ctr"/>
                      <a:r>
                        <a:rPr lang="en-US" sz="1800" dirty="0" smtClean="0"/>
                        <a:t>0.769</a:t>
                      </a:r>
                      <a:endParaRPr lang="en-US" sz="1800" dirty="0"/>
                    </a:p>
                  </a:txBody>
                  <a:tcPr marL="91430" marR="91430" marT="45749" marB="45749" anchor="ctr"/>
                </a:tc>
                <a:tc>
                  <a:txBody>
                    <a:bodyPr/>
                    <a:lstStyle/>
                    <a:p>
                      <a:pPr algn="ctr"/>
                      <a:r>
                        <a:rPr lang="en-US" sz="1800" dirty="0" smtClean="0"/>
                        <a:t>0.794</a:t>
                      </a:r>
                      <a:endParaRPr lang="en-US" sz="1800" b="1" dirty="0"/>
                    </a:p>
                  </a:txBody>
                  <a:tcPr marL="91430" marR="91430" marT="45749" marB="45749" anchor="ctr"/>
                </a:tc>
                <a:tc>
                  <a:txBody>
                    <a:bodyPr/>
                    <a:lstStyle/>
                    <a:p>
                      <a:r>
                        <a:rPr lang="en-US" sz="1800" dirty="0" smtClean="0"/>
                        <a:t>0.821</a:t>
                      </a:r>
                      <a:endParaRPr lang="en-US" sz="1800" dirty="0"/>
                    </a:p>
                  </a:txBody>
                  <a:tcPr marL="91430" marR="91430" marT="45749" marB="45749" anchor="ctr"/>
                </a:tc>
                <a:tc>
                  <a:txBody>
                    <a:bodyPr/>
                    <a:lstStyle/>
                    <a:p>
                      <a:pPr algn="ctr"/>
                      <a:r>
                        <a:rPr lang="en-US" sz="1800" b="1" dirty="0" smtClean="0"/>
                        <a:t>0.859</a:t>
                      </a:r>
                      <a:endParaRPr lang="en-US" sz="1800" b="1" dirty="0"/>
                    </a:p>
                  </a:txBody>
                  <a:tcPr marL="91430" marR="91430" marT="45749" marB="45749" anchor="ctr"/>
                </a:tc>
              </a:tr>
            </a:tbl>
          </a:graphicData>
        </a:graphic>
      </p:graphicFrame>
      <p:sp>
        <p:nvSpPr>
          <p:cNvPr id="4" name="Rectangle 6"/>
          <p:cNvSpPr>
            <a:spLocks noChangeArrowheads="1"/>
          </p:cNvSpPr>
          <p:nvPr/>
        </p:nvSpPr>
        <p:spPr bwMode="auto">
          <a:xfrm>
            <a:off x="7308850" y="2139950"/>
            <a:ext cx="1244600" cy="1127125"/>
          </a:xfrm>
          <a:prstGeom prst="rect">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latinLnBrk="1" hangingPunct="1"/>
            <a:endParaRPr kumimoji="1" lang="en-US" altLang="en-US">
              <a:latin typeface="Gulim" pitchFamily="34" charset="-127"/>
              <a:ea typeface="Gulim" pitchFamily="34" charset="-127"/>
            </a:endParaRPr>
          </a:p>
        </p:txBody>
      </p:sp>
      <p:sp>
        <p:nvSpPr>
          <p:cNvPr id="5" name="TextBox 4"/>
          <p:cNvSpPr txBox="1"/>
          <p:nvPr/>
        </p:nvSpPr>
        <p:spPr>
          <a:xfrm>
            <a:off x="1614488" y="1412875"/>
            <a:ext cx="6938962" cy="341313"/>
          </a:xfrm>
          <a:prstGeom prst="rect">
            <a:avLst/>
          </a:prstGeom>
        </p:spPr>
        <p:style>
          <a:lnRef idx="2">
            <a:schemeClr val="accent6"/>
          </a:lnRef>
          <a:fillRef idx="1">
            <a:schemeClr val="lt1"/>
          </a:fillRef>
          <a:effectRef idx="0">
            <a:schemeClr val="accent6"/>
          </a:effectRef>
          <a:fontRef idx="minor">
            <a:schemeClr val="dk1"/>
          </a:fontRef>
        </p:style>
        <p:txBody>
          <a:bodyPr tIns="18288">
            <a:spAutoFit/>
          </a:bodyPr>
          <a:lstStyle/>
          <a:p>
            <a:pPr algn="ctr" eaLnBrk="1" hangingPunct="1">
              <a:defRPr/>
            </a:pPr>
            <a:r>
              <a:rPr lang="en-US" dirty="0"/>
              <a:t>methods</a:t>
            </a:r>
          </a:p>
        </p:txBody>
      </p:sp>
      <p:sp>
        <p:nvSpPr>
          <p:cNvPr id="6" name="TextBox 5"/>
          <p:cNvSpPr txBox="1"/>
          <p:nvPr/>
        </p:nvSpPr>
        <p:spPr>
          <a:xfrm>
            <a:off x="179512" y="2114448"/>
            <a:ext cx="393954" cy="1152128"/>
          </a:xfrm>
          <a:prstGeom prst="rect">
            <a:avLst/>
          </a:prstGeom>
        </p:spPr>
        <p:style>
          <a:lnRef idx="2">
            <a:schemeClr val="accent2"/>
          </a:lnRef>
          <a:fillRef idx="1">
            <a:schemeClr val="lt1"/>
          </a:fillRef>
          <a:effectRef idx="0">
            <a:schemeClr val="accent2"/>
          </a:effectRef>
          <a:fontRef idx="minor">
            <a:schemeClr val="dk1"/>
          </a:fontRef>
        </p:style>
        <p:txBody>
          <a:bodyPr vert="vert270" lIns="27432" rIns="27432">
            <a:spAutoFit/>
          </a:bodyPr>
          <a:lstStyle/>
          <a:p>
            <a:pPr algn="ctr" eaLnBrk="1" hangingPunct="1">
              <a:defRPr/>
            </a:pPr>
            <a:r>
              <a:rPr lang="en-US" sz="2200" dirty="0"/>
              <a:t>datasets</a:t>
            </a:r>
          </a:p>
        </p:txBody>
      </p:sp>
      <p:sp>
        <p:nvSpPr>
          <p:cNvPr id="7" name="内容占位符 2"/>
          <p:cNvSpPr txBox="1">
            <a:spLocks/>
          </p:cNvSpPr>
          <p:nvPr/>
        </p:nvSpPr>
        <p:spPr bwMode="auto">
          <a:xfrm>
            <a:off x="323850" y="836613"/>
            <a:ext cx="8229600" cy="720725"/>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a:buClrTx/>
              <a:defRPr/>
            </a:pPr>
            <a:r>
              <a:rPr lang="en-US" sz="2400" b="1" kern="0" dirty="0" smtClean="0"/>
              <a:t>Results</a:t>
            </a:r>
            <a:endParaRPr lang="en-US" sz="1600" b="1" i="1" kern="0" dirty="0"/>
          </a:p>
        </p:txBody>
      </p:sp>
      <p:sp>
        <p:nvSpPr>
          <p:cNvPr id="8" name="内容占位符 2"/>
          <p:cNvSpPr txBox="1">
            <a:spLocks/>
          </p:cNvSpPr>
          <p:nvPr/>
        </p:nvSpPr>
        <p:spPr bwMode="auto">
          <a:xfrm>
            <a:off x="395288" y="4076700"/>
            <a:ext cx="8229600" cy="360363"/>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latinLnBrk="0">
              <a:buClrTx/>
              <a:defRPr/>
            </a:pPr>
            <a:r>
              <a:rPr lang="en-US" sz="2000" kern="0" dirty="0"/>
              <a:t>LLC &amp; HMP are single-frame based </a:t>
            </a:r>
            <a:r>
              <a:rPr lang="en-US" sz="2000" kern="0" dirty="0" smtClean="0"/>
              <a:t>algorithms</a:t>
            </a:r>
          </a:p>
          <a:p>
            <a:pPr latinLnBrk="0">
              <a:buClrTx/>
              <a:defRPr/>
            </a:pPr>
            <a:r>
              <a:rPr lang="en-US" sz="2000" kern="0" dirty="0"/>
              <a:t>The rest are set-based </a:t>
            </a:r>
            <a:r>
              <a:rPr lang="en-US" sz="2000" kern="0" dirty="0" smtClean="0"/>
              <a:t>algorithms</a:t>
            </a:r>
            <a:endParaRPr lang="en-US" sz="2000" kern="0" dirty="0"/>
          </a:p>
        </p:txBody>
      </p:sp>
      <p:sp>
        <p:nvSpPr>
          <p:cNvPr id="9" name="内容占位符 2"/>
          <p:cNvSpPr txBox="1">
            <a:spLocks/>
          </p:cNvSpPr>
          <p:nvPr/>
        </p:nvSpPr>
        <p:spPr bwMode="auto">
          <a:xfrm>
            <a:off x="404813" y="4868863"/>
            <a:ext cx="8415337" cy="1890712"/>
          </a:xfrm>
          <a:prstGeom prst="rect">
            <a:avLst/>
          </a:prstGeom>
          <a:noFill/>
          <a:ln w="9525">
            <a:noFill/>
            <a:miter lim="800000"/>
            <a:headEnd/>
            <a:tailEnd/>
          </a:ln>
          <a:effectLst/>
        </p:spPr>
        <p:txBody>
          <a:bodyPr/>
          <a:lstStyle>
            <a:lvl1pPr marL="342900" indent="-342900" algn="l" rtl="0" eaLnBrk="1" fontAlgn="base" latinLnBrk="1" hangingPunct="1">
              <a:spcBef>
                <a:spcPct val="20000"/>
              </a:spcBef>
              <a:spcAft>
                <a:spcPct val="0"/>
              </a:spcAft>
              <a:buClr>
                <a:schemeClr val="accent1"/>
              </a:buClr>
              <a:buSzPct val="65000"/>
              <a:buFont typeface="Wingdings" pitchFamily="2" charset="2"/>
              <a:buChar char="n"/>
              <a:defRPr kumimoji="1" sz="3000">
                <a:solidFill>
                  <a:schemeClr val="tx1"/>
                </a:solidFill>
                <a:latin typeface="+mn-lt"/>
                <a:ea typeface="+mn-ea"/>
                <a:cs typeface="+mn-cs"/>
              </a:defRPr>
            </a:lvl1pPr>
            <a:lvl2pPr marL="669925" indent="-325438" algn="l" rtl="0" eaLnBrk="1" fontAlgn="base" latinLnBrk="1" hangingPunct="1">
              <a:spcBef>
                <a:spcPct val="20000"/>
              </a:spcBef>
              <a:spcAft>
                <a:spcPct val="0"/>
              </a:spcAft>
              <a:buClr>
                <a:schemeClr val="accent2"/>
              </a:buClr>
              <a:buSzPct val="60000"/>
              <a:buFont typeface="Wingdings" pitchFamily="2" charset="2"/>
              <a:buChar char="q"/>
              <a:defRPr kumimoji="1" sz="2600">
                <a:solidFill>
                  <a:schemeClr val="tx1"/>
                </a:solidFill>
                <a:latin typeface="+mn-lt"/>
                <a:ea typeface="+mn-ea"/>
              </a:defRPr>
            </a:lvl2pPr>
            <a:lvl3pPr marL="1022350" indent="-350838" algn="l" rtl="0" eaLnBrk="1" fontAlgn="base" latinLnBrk="1" hangingPunct="1">
              <a:spcBef>
                <a:spcPct val="20000"/>
              </a:spcBef>
              <a:spcAft>
                <a:spcPct val="0"/>
              </a:spcAft>
              <a:buClr>
                <a:schemeClr val="accent1"/>
              </a:buClr>
              <a:buSzPct val="65000"/>
              <a:buFont typeface="Wingdings" pitchFamily="2" charset="2"/>
              <a:buChar char="n"/>
              <a:defRPr kumimoji="1" sz="2200">
                <a:solidFill>
                  <a:schemeClr val="tx1"/>
                </a:solidFill>
                <a:latin typeface="+mn-lt"/>
                <a:ea typeface="+mn-ea"/>
              </a:defRPr>
            </a:lvl3pPr>
            <a:lvl4pPr marL="1339850" indent="-315913" algn="l" rtl="0" eaLnBrk="1" fontAlgn="base" latinLnBrk="1" hangingPunct="1">
              <a:spcBef>
                <a:spcPct val="20000"/>
              </a:spcBef>
              <a:spcAft>
                <a:spcPct val="0"/>
              </a:spcAft>
              <a:buClr>
                <a:schemeClr val="accent2"/>
              </a:buClr>
              <a:buSzPct val="70000"/>
              <a:buFont typeface="Wingdings" pitchFamily="2" charset="2"/>
              <a:buChar char="q"/>
              <a:defRPr kumimoji="1" sz="2000">
                <a:solidFill>
                  <a:schemeClr val="tx1"/>
                </a:solidFill>
                <a:latin typeface="+mn-lt"/>
                <a:ea typeface="+mn-ea"/>
              </a:defRPr>
            </a:lvl4pPr>
            <a:lvl5pPr marL="16811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5pPr>
            <a:lvl6pPr marL="21383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6pPr>
            <a:lvl7pPr marL="25955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7pPr>
            <a:lvl8pPr marL="30527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8pPr>
            <a:lvl9pPr marL="3509963" indent="-339725" algn="l" rtl="0" eaLnBrk="1" fontAlgn="base" latinLnBrk="1" hangingPunct="1">
              <a:spcBef>
                <a:spcPct val="20000"/>
              </a:spcBef>
              <a:spcAft>
                <a:spcPct val="0"/>
              </a:spcAft>
              <a:buClr>
                <a:schemeClr val="accent1"/>
              </a:buClr>
              <a:buSzPct val="75000"/>
              <a:buFont typeface="Wingdings" pitchFamily="2" charset="2"/>
              <a:buChar char="§"/>
              <a:defRPr kumimoji="1" sz="2000">
                <a:solidFill>
                  <a:schemeClr val="tx1"/>
                </a:solidFill>
                <a:latin typeface="+mn-lt"/>
                <a:ea typeface="+mn-ea"/>
              </a:defRPr>
            </a:lvl9pPr>
          </a:lstStyle>
          <a:p>
            <a:pPr latinLnBrk="0">
              <a:buClrTx/>
              <a:defRPr/>
            </a:pPr>
            <a:r>
              <a:rPr lang="en-US" sz="2000" kern="0" dirty="0" smtClean="0"/>
              <a:t>Set-based </a:t>
            </a:r>
            <a:r>
              <a:rPr lang="en-US" sz="2000" kern="0" dirty="0"/>
              <a:t>recognition algorithms outperform single-frame based recognition algorithms</a:t>
            </a:r>
          </a:p>
          <a:p>
            <a:pPr latinLnBrk="0">
              <a:buClrTx/>
              <a:defRPr/>
            </a:pPr>
            <a:r>
              <a:rPr lang="en-US" sz="2000" kern="0" dirty="0" smtClean="0"/>
              <a:t>Our algorithm performs the best among all the compared algorithms</a:t>
            </a:r>
          </a:p>
          <a:p>
            <a:pPr latinLnBrk="0">
              <a:buClrTx/>
              <a:defRPr/>
            </a:pPr>
            <a:r>
              <a:rPr lang="en-US" sz="2000" kern="0" dirty="0" smtClean="0"/>
              <a:t>Learning weights of heterogeneous data modalities helps improves recognition performance</a:t>
            </a:r>
            <a:endParaRPr lang="en-US" sz="2000" kern="0" dirty="0"/>
          </a:p>
        </p:txBody>
      </p:sp>
      <p:graphicFrame>
        <p:nvGraphicFramePr>
          <p:cNvPr id="10" name="Table 9"/>
          <p:cNvGraphicFramePr>
            <a:graphicFrameLocks noGrp="1"/>
          </p:cNvGraphicFramePr>
          <p:nvPr/>
        </p:nvGraphicFramePr>
        <p:xfrm>
          <a:off x="1692275" y="3357563"/>
          <a:ext cx="6897687" cy="547686"/>
        </p:xfrm>
        <a:graphic>
          <a:graphicData uri="http://schemas.openxmlformats.org/drawingml/2006/table">
            <a:tbl>
              <a:tblPr firstRow="1" bandRow="1">
                <a:tableStyleId>{F5AB1C69-6EDB-4FF4-983F-18BD219EF322}</a:tableStyleId>
              </a:tblPr>
              <a:tblGrid>
                <a:gridCol w="705129"/>
                <a:gridCol w="2373122"/>
                <a:gridCol w="1155196"/>
                <a:gridCol w="2664240"/>
              </a:tblGrid>
              <a:tr h="182562">
                <a:tc>
                  <a:txBody>
                    <a:bodyPr/>
                    <a:lstStyle/>
                    <a:p>
                      <a:pPr algn="r"/>
                      <a:r>
                        <a:rPr lang="en-US" sz="1000" b="0" dirty="0" smtClean="0">
                          <a:solidFill>
                            <a:schemeClr val="tx1"/>
                          </a:solidFill>
                        </a:rPr>
                        <a:t>LLC</a:t>
                      </a:r>
                      <a:endParaRPr lang="en-US" sz="1000" b="0" dirty="0">
                        <a:solidFill>
                          <a:schemeClr val="tx1"/>
                        </a:solidFill>
                      </a:endParaRPr>
                    </a:p>
                  </a:txBody>
                  <a:tcPr marL="91438" marR="91438"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rPr>
                        <a:t>Locality-constrained Linear Coding</a:t>
                      </a:r>
                    </a:p>
                  </a:txBody>
                  <a:tcPr marL="91438" marR="91438" marT="0" marB="0"/>
                </a:tc>
                <a:tc>
                  <a:txBody>
                    <a:bodyPr/>
                    <a:lstStyle/>
                    <a:p>
                      <a:pPr algn="r"/>
                      <a:r>
                        <a:rPr lang="en-US" sz="1000" b="0" dirty="0" smtClean="0">
                          <a:solidFill>
                            <a:schemeClr val="tx1"/>
                          </a:solidFill>
                        </a:rPr>
                        <a:t>AHISD</a:t>
                      </a:r>
                      <a:endParaRPr lang="en-US" sz="1000" b="0" dirty="0">
                        <a:solidFill>
                          <a:schemeClr val="tx1"/>
                        </a:solidFill>
                      </a:endParaRPr>
                    </a:p>
                  </a:txBody>
                  <a:tcPr marL="91438" marR="91438" marT="0" marB="0"/>
                </a:tc>
                <a:tc>
                  <a:txBody>
                    <a:bodyPr/>
                    <a:lstStyle/>
                    <a:p>
                      <a:r>
                        <a:rPr lang="en-US" sz="1000" b="0" dirty="0" smtClean="0">
                          <a:solidFill>
                            <a:schemeClr val="tx1"/>
                          </a:solidFill>
                        </a:rPr>
                        <a:t>Affine Hull based Image Set Distance</a:t>
                      </a:r>
                      <a:endParaRPr lang="en-US" sz="1000" b="0" dirty="0">
                        <a:solidFill>
                          <a:schemeClr val="tx1"/>
                        </a:solidFill>
                      </a:endParaRPr>
                    </a:p>
                  </a:txBody>
                  <a:tcPr marL="91438" marR="91438" marT="0" marB="0"/>
                </a:tc>
              </a:tr>
              <a:tr h="182562">
                <a:tc>
                  <a:txBody>
                    <a:bodyPr/>
                    <a:lstStyle/>
                    <a:p>
                      <a:pPr algn="r"/>
                      <a:r>
                        <a:rPr lang="en-US" sz="1000" dirty="0" smtClean="0">
                          <a:solidFill>
                            <a:schemeClr val="tx1"/>
                          </a:solidFill>
                        </a:rPr>
                        <a:t>HMP</a:t>
                      </a:r>
                      <a:endParaRPr lang="en-US" sz="1000" dirty="0">
                        <a:solidFill>
                          <a:schemeClr val="tx1"/>
                        </a:solidFill>
                      </a:endParaRPr>
                    </a:p>
                  </a:txBody>
                  <a:tcPr marL="91438" marR="91438"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rPr>
                        <a:t>Hierarchical Matching Pursuit</a:t>
                      </a:r>
                    </a:p>
                  </a:txBody>
                  <a:tcPr marL="91438" marR="91438" marT="0" marB="0"/>
                </a:tc>
                <a:tc>
                  <a:txBody>
                    <a:bodyPr/>
                    <a:lstStyle/>
                    <a:p>
                      <a:pPr algn="r"/>
                      <a:r>
                        <a:rPr lang="en-US" sz="1000" dirty="0" smtClean="0"/>
                        <a:t>SANP</a:t>
                      </a:r>
                      <a:endParaRPr lang="en-US" sz="1000" dirty="0"/>
                    </a:p>
                  </a:txBody>
                  <a:tcPr marL="91438" marR="91438" marT="0" marB="0"/>
                </a:tc>
                <a:tc>
                  <a:txBody>
                    <a:bodyPr/>
                    <a:lstStyle/>
                    <a:p>
                      <a:r>
                        <a:rPr lang="en-US" sz="1000" dirty="0" smtClean="0"/>
                        <a:t>Sparse Approximated</a:t>
                      </a:r>
                      <a:r>
                        <a:rPr lang="en-US" sz="1000" baseline="0" dirty="0" smtClean="0"/>
                        <a:t> Nearest Points</a:t>
                      </a:r>
                      <a:endParaRPr lang="en-US" sz="1000" dirty="0"/>
                    </a:p>
                  </a:txBody>
                  <a:tcPr marL="91438" marR="91438" marT="0" marB="0"/>
                </a:tc>
              </a:tr>
              <a:tr h="182562">
                <a:tc>
                  <a:txBody>
                    <a:bodyPr/>
                    <a:lstStyle/>
                    <a:p>
                      <a:pPr algn="r"/>
                      <a:r>
                        <a:rPr lang="en-US" sz="1000" dirty="0" smtClean="0">
                          <a:solidFill>
                            <a:schemeClr val="tx1"/>
                          </a:solidFill>
                        </a:rPr>
                        <a:t>DCC</a:t>
                      </a:r>
                      <a:endParaRPr lang="en-US" sz="1000" dirty="0">
                        <a:solidFill>
                          <a:schemeClr val="tx1"/>
                        </a:solidFill>
                      </a:endParaRPr>
                    </a:p>
                  </a:txBody>
                  <a:tcPr marL="91438" marR="91438" marT="0" marB="0"/>
                </a:tc>
                <a:tc>
                  <a:txBody>
                    <a:bodyPr/>
                    <a:lstStyle/>
                    <a:p>
                      <a:r>
                        <a:rPr lang="en-US" sz="1000" dirty="0" smtClean="0">
                          <a:solidFill>
                            <a:schemeClr val="tx1"/>
                          </a:solidFill>
                        </a:rPr>
                        <a:t>Discriminant Canonical Correlation</a:t>
                      </a:r>
                      <a:endParaRPr lang="en-US" sz="1000" dirty="0">
                        <a:solidFill>
                          <a:schemeClr val="tx1"/>
                        </a:solidFill>
                      </a:endParaRPr>
                    </a:p>
                  </a:txBody>
                  <a:tcPr marL="91438" marR="91438" marT="0" marB="0"/>
                </a:tc>
                <a:tc>
                  <a:txBody>
                    <a:bodyPr/>
                    <a:lstStyle/>
                    <a:p>
                      <a:pPr algn="r"/>
                      <a:r>
                        <a:rPr lang="en-US" sz="1000" dirty="0" smtClean="0">
                          <a:solidFill>
                            <a:schemeClr val="tx1"/>
                          </a:solidFill>
                        </a:rPr>
                        <a:t>SAH</a:t>
                      </a:r>
                      <a:endParaRPr lang="en-US" sz="1000" dirty="0">
                        <a:solidFill>
                          <a:schemeClr val="tx1"/>
                        </a:solidFill>
                      </a:endParaRPr>
                    </a:p>
                  </a:txBody>
                  <a:tcPr marL="91438" marR="91438" marT="0" marB="0"/>
                </a:tc>
                <a:tc>
                  <a:txBody>
                    <a:bodyPr/>
                    <a:lstStyle/>
                    <a:p>
                      <a:r>
                        <a:rPr lang="en-US" sz="1000" dirty="0" smtClean="0">
                          <a:solidFill>
                            <a:schemeClr val="tx1"/>
                          </a:solidFill>
                        </a:rPr>
                        <a:t>Sparse Affine Hull (our</a:t>
                      </a:r>
                      <a:r>
                        <a:rPr lang="en-US" sz="1000" baseline="0" dirty="0" smtClean="0">
                          <a:solidFill>
                            <a:schemeClr val="tx1"/>
                          </a:solidFill>
                        </a:rPr>
                        <a:t> method)</a:t>
                      </a:r>
                      <a:endParaRPr lang="en-US" sz="1000" dirty="0">
                        <a:solidFill>
                          <a:schemeClr val="tx1"/>
                        </a:solidFill>
                      </a:endParaRPr>
                    </a:p>
                  </a:txBody>
                  <a:tcPr marL="91438" marR="91438" marT="0" marB="0"/>
                </a:tc>
              </a:tr>
            </a:tbl>
          </a:graphicData>
        </a:graphic>
      </p:graphicFrame>
    </p:spTree>
    <p:extLst>
      <p:ext uri="{BB962C8B-B14F-4D97-AF65-F5344CB8AC3E}">
        <p14:creationId xmlns:p14="http://schemas.microsoft.com/office/powerpoint/2010/main" val="107416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21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0" algn="ctr"/>
            <a:r>
              <a:rPr lang="en-US" sz="3200" b="1" dirty="0" smtClean="0">
                <a:solidFill>
                  <a:srgbClr val="FFFFFF"/>
                </a:solidFill>
              </a:rPr>
              <a:t>Improving </a:t>
            </a:r>
            <a:r>
              <a:rPr lang="en-US" sz="3200" b="1" dirty="0" err="1" smtClean="0">
                <a:solidFill>
                  <a:srgbClr val="FFFFFF"/>
                </a:solidFill>
              </a:rPr>
              <a:t>Superpixel</a:t>
            </a:r>
            <a:r>
              <a:rPr lang="en-US" sz="3200" b="1" dirty="0" smtClean="0">
                <a:solidFill>
                  <a:srgbClr val="FFFFFF"/>
                </a:solidFill>
              </a:rPr>
              <a:t> Boundaries using Information Beyond the Visible Spectrum</a:t>
            </a:r>
          </a:p>
          <a:p>
            <a:pPr lvl="0" algn="ctr"/>
            <a:endParaRPr lang="en-US" sz="1100" b="1" dirty="0" smtClean="0">
              <a:solidFill>
                <a:srgbClr val="FFFFFF"/>
              </a:solidFill>
            </a:endParaRPr>
          </a:p>
          <a:p>
            <a:pPr lvl="0" algn="ctr"/>
            <a:r>
              <a:rPr lang="en-US" sz="2400" b="1" dirty="0" smtClean="0">
                <a:solidFill>
                  <a:srgbClr val="FFFFFF"/>
                </a:solidFill>
              </a:rPr>
              <a:t>Keith Sullivan</a:t>
            </a:r>
            <a:r>
              <a:rPr lang="en-US" sz="2400" b="1" baseline="31999" dirty="0" smtClean="0">
                <a:solidFill>
                  <a:srgbClr val="FFFFFF"/>
                </a:solidFill>
              </a:rPr>
              <a:t>1</a:t>
            </a:r>
            <a:r>
              <a:rPr lang="en-US" sz="2400" b="1" dirty="0" smtClean="0">
                <a:solidFill>
                  <a:srgbClr val="FFFFFF"/>
                </a:solidFill>
              </a:rPr>
              <a:t>, Wallace Lawson</a:t>
            </a:r>
            <a:r>
              <a:rPr lang="en-US" sz="2400" b="1" baseline="31999" dirty="0" smtClean="0">
                <a:solidFill>
                  <a:srgbClr val="FFFFFF"/>
                </a:solidFill>
              </a:rPr>
              <a:t>2</a:t>
            </a:r>
            <a:r>
              <a:rPr lang="en-US" sz="2400" b="1" dirty="0" smtClean="0">
                <a:solidFill>
                  <a:srgbClr val="FFFFFF"/>
                </a:solidFill>
              </a:rPr>
              <a:t>, Donald Sofge</a:t>
            </a:r>
            <a:r>
              <a:rPr lang="en-US" sz="2400" b="1" baseline="31999" dirty="0" smtClean="0">
                <a:solidFill>
                  <a:srgbClr val="FFFFFF"/>
                </a:solidFill>
              </a:rPr>
              <a:t>2</a:t>
            </a:r>
          </a:p>
          <a:p>
            <a:pPr lvl="0" algn="ctr"/>
            <a:endParaRPr lang="en-US" sz="2400" b="1" dirty="0" smtClean="0">
              <a:solidFill>
                <a:srgbClr val="FFFFFF"/>
              </a:solidFill>
            </a:endParaRPr>
          </a:p>
          <a:p>
            <a:pPr lvl="0" algn="ctr"/>
            <a:r>
              <a:rPr lang="en-US" sz="2400" dirty="0" smtClean="0">
                <a:solidFill>
                  <a:srgbClr val="FFFFFF"/>
                </a:solidFill>
              </a:rPr>
              <a:t>1. </a:t>
            </a:r>
            <a:r>
              <a:rPr lang="en-US" sz="2400" dirty="0" err="1" smtClean="0">
                <a:solidFill>
                  <a:srgbClr val="FFFFFF"/>
                </a:solidFill>
              </a:rPr>
              <a:t>Exelis</a:t>
            </a:r>
            <a:r>
              <a:rPr lang="en-US" sz="2400" dirty="0" smtClean="0">
                <a:solidFill>
                  <a:srgbClr val="FFFFFF"/>
                </a:solidFill>
              </a:rPr>
              <a:t>, </a:t>
            </a:r>
            <a:r>
              <a:rPr lang="en-US" sz="2400" dirty="0" err="1" smtClean="0">
                <a:solidFill>
                  <a:srgbClr val="FFFFFF"/>
                </a:solidFill>
              </a:rPr>
              <a:t>Inc</a:t>
            </a:r>
            <a:r>
              <a:rPr lang="en-US" sz="2400" dirty="0" smtClean="0">
                <a:solidFill>
                  <a:srgbClr val="FFFFFF"/>
                </a:solidFill>
              </a:rPr>
              <a:t>; McLean, VA USA</a:t>
            </a:r>
          </a:p>
          <a:p>
            <a:pPr lvl="0" algn="ctr"/>
            <a:r>
              <a:rPr lang="en-US" sz="2400" dirty="0" smtClean="0">
                <a:solidFill>
                  <a:srgbClr val="FFFFFF"/>
                </a:solidFill>
              </a:rPr>
              <a:t>2. Naval Research Laboratory; Washington, DC USA</a:t>
            </a:r>
            <a:endParaRPr lang="en-US" sz="2400" i="1" dirty="0">
              <a:solidFill>
                <a:srgbClr val="FFFFFF"/>
              </a:solidFill>
            </a:endParaRPr>
          </a:p>
        </p:txBody>
      </p:sp>
      <p:sp>
        <p:nvSpPr>
          <p:cNvPr id="3" name="TextBox 2"/>
          <p:cNvSpPr txBox="1"/>
          <p:nvPr/>
        </p:nvSpPr>
        <p:spPr>
          <a:xfrm>
            <a:off x="8460432" y="6484694"/>
            <a:ext cx="683568" cy="369332"/>
          </a:xfrm>
          <a:prstGeom prst="rect">
            <a:avLst/>
          </a:prstGeom>
          <a:noFill/>
        </p:spPr>
        <p:txBody>
          <a:bodyPr wrap="square" rtlCol="0">
            <a:spAutoFit/>
          </a:bodyPr>
          <a:lstStyle/>
          <a:p>
            <a:pPr algn="ctr"/>
            <a:r>
              <a:rPr lang="en-US" b="1" dirty="0" smtClean="0"/>
              <a:t>#11</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fr-FR" altLang="en-US" sz="1800" dirty="0" smtClean="0"/>
              <a:t>Online Multimodal </a:t>
            </a:r>
            <a:r>
              <a:rPr lang="fr-FR" altLang="en-US" sz="1800" dirty="0" err="1" smtClean="0"/>
              <a:t>Video</a:t>
            </a:r>
            <a:r>
              <a:rPr lang="fr-FR" altLang="en-US" sz="1800" dirty="0" smtClean="0"/>
              <a:t> Registration </a:t>
            </a:r>
            <a:r>
              <a:rPr lang="fr-FR" altLang="en-US" sz="1800" dirty="0" err="1" smtClean="0"/>
              <a:t>Based</a:t>
            </a:r>
            <a:r>
              <a:rPr lang="fr-FR" altLang="en-US" sz="1800" dirty="0" smtClean="0"/>
              <a:t> on Shape </a:t>
            </a:r>
            <a:r>
              <a:rPr lang="fr-FR" altLang="en-US" sz="1800" dirty="0" err="1" smtClean="0"/>
              <a:t>Matching</a:t>
            </a:r>
            <a:endParaRPr lang="en-US" altLang="en-US" sz="1800" dirty="0" smtClean="0"/>
          </a:p>
        </p:txBody>
      </p:sp>
      <p:sp>
        <p:nvSpPr>
          <p:cNvPr id="4" name="Text Box 2"/>
          <p:cNvSpPr txBox="1">
            <a:spLocks noChangeArrowheads="1"/>
          </p:cNvSpPr>
          <p:nvPr/>
        </p:nvSpPr>
        <p:spPr bwMode="auto">
          <a:xfrm>
            <a:off x="250825" y="836613"/>
            <a:ext cx="8642350" cy="5688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1pPr>
            <a:lvl2pPr marL="738188" indent="-28098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5pPr>
            <a:lvl6pPr marL="25146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6pPr>
            <a:lvl7pPr marL="29718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7pPr>
            <a:lvl8pPr marL="34290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8pPr>
            <a:lvl9pPr marL="3886200" indent="-228600" defTabSz="449263" eaLnBrk="0" fontAlgn="base" hangingPunct="0">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cs typeface="Arial" charset="0"/>
              </a:defRPr>
            </a:lvl9pPr>
          </a:lstStyle>
          <a:p>
            <a:pPr>
              <a:spcBef>
                <a:spcPts val="700"/>
              </a:spcBef>
              <a:buFont typeface="Arial" charset="0"/>
              <a:buChar char="•"/>
            </a:pPr>
            <a:r>
              <a:rPr lang="fr-FR" altLang="en-US" sz="2800" b="1" dirty="0" err="1"/>
              <a:t>Results</a:t>
            </a:r>
            <a:endParaRPr lang="fr-FR" altLang="en-US" sz="2800" b="1" dirty="0"/>
          </a:p>
          <a:p>
            <a:pPr lvl="1">
              <a:spcBef>
                <a:spcPts val="500"/>
              </a:spcBef>
              <a:buFont typeface="Arial" charset="0"/>
              <a:buChar char="–"/>
            </a:pPr>
            <a:r>
              <a:rPr lang="fr-FR" altLang="en-US" sz="2000" dirty="0" err="1"/>
              <a:t>Outperforms</a:t>
            </a:r>
            <a:r>
              <a:rPr lang="fr-FR" altLang="en-US" sz="2000" dirty="0"/>
              <a:t> the online </a:t>
            </a:r>
            <a:r>
              <a:rPr lang="fr-FR" altLang="en-US" sz="2000" dirty="0" err="1"/>
              <a:t>registr</a:t>
            </a:r>
            <a:r>
              <a:rPr lang="fr-FR" altLang="en-US" sz="2000" dirty="0"/>
              <a:t>. </a:t>
            </a:r>
            <a:r>
              <a:rPr lang="fr-FR" altLang="en-US" sz="2000" dirty="0" err="1"/>
              <a:t>method</a:t>
            </a:r>
            <a:r>
              <a:rPr lang="fr-FR" altLang="en-US" sz="2000" dirty="0"/>
              <a:t> of </a:t>
            </a:r>
            <a:r>
              <a:rPr lang="fr-FR" altLang="en-US" sz="2000" dirty="0" err="1"/>
              <a:t>Sonn</a:t>
            </a:r>
            <a:r>
              <a:rPr lang="fr-FR" altLang="en-US" sz="2000" dirty="0"/>
              <a:t> et al. (</a:t>
            </a:r>
            <a:r>
              <a:rPr lang="fr-FR" altLang="en-US" sz="2000" b="1" dirty="0"/>
              <a:t>PBVS 2013</a:t>
            </a:r>
            <a:r>
              <a:rPr lang="fr-FR" altLang="en-US" sz="2000" dirty="0"/>
              <a:t>)</a:t>
            </a:r>
          </a:p>
          <a:p>
            <a:pPr lvl="1">
              <a:spcBef>
                <a:spcPts val="500"/>
              </a:spcBef>
              <a:buFont typeface="Arial" charset="0"/>
              <a:buChar char="–"/>
            </a:pPr>
            <a:r>
              <a:rPr lang="fr-FR" altLang="en-US" sz="2000" dirty="0" err="1"/>
              <a:t>Better</a:t>
            </a:r>
            <a:r>
              <a:rPr lang="fr-FR" altLang="en-US" sz="2000" dirty="0"/>
              <a:t> </a:t>
            </a:r>
            <a:r>
              <a:rPr lang="fr-FR" altLang="en-US" sz="2000" dirty="0" err="1"/>
              <a:t>stability</a:t>
            </a:r>
            <a:r>
              <a:rPr lang="fr-FR" altLang="en-US" sz="2000" dirty="0"/>
              <a:t>, </a:t>
            </a:r>
            <a:r>
              <a:rPr lang="fr-FR" altLang="en-US" sz="2000" dirty="0" err="1"/>
              <a:t>faster</a:t>
            </a:r>
            <a:r>
              <a:rPr lang="fr-FR" altLang="en-US" sz="2000" dirty="0"/>
              <a:t> convergence…</a:t>
            </a:r>
          </a:p>
          <a:p>
            <a:pPr lvl="1">
              <a:spcBef>
                <a:spcPts val="500"/>
              </a:spcBef>
              <a:buFont typeface="Arial" charset="0"/>
              <a:buChar char="–"/>
            </a:pPr>
            <a:r>
              <a:rPr lang="fr-FR" altLang="en-US" sz="2000" dirty="0"/>
              <a:t>Beats “</a:t>
            </a:r>
            <a:r>
              <a:rPr lang="fr-FR" altLang="en-US" sz="2000" dirty="0" err="1"/>
              <a:t>groundtruth</a:t>
            </a:r>
            <a:r>
              <a:rPr lang="fr-FR" altLang="en-US" sz="2000" dirty="0"/>
              <a:t>” homographies in “</a:t>
            </a:r>
            <a:r>
              <a:rPr lang="fr-FR" altLang="en-US" sz="2000" dirty="0" err="1"/>
              <a:t>almost-planar</a:t>
            </a:r>
            <a:r>
              <a:rPr lang="fr-FR" altLang="en-US" sz="2000" dirty="0"/>
              <a:t>” </a:t>
            </a:r>
            <a:r>
              <a:rPr lang="fr-FR" altLang="en-US" sz="2000" dirty="0" err="1"/>
              <a:t>scenes</a:t>
            </a:r>
            <a:r>
              <a:rPr lang="fr-FR" altLang="en-US" sz="2000" dirty="0"/>
              <a:t>!</a:t>
            </a:r>
          </a:p>
          <a:p>
            <a:pPr marL="341313">
              <a:spcBef>
                <a:spcPts val="700"/>
              </a:spcBef>
              <a:buClrTx/>
              <a:buFontTx/>
              <a:buNone/>
            </a:pPr>
            <a:endParaRPr lang="fr-FR" altLang="en-US" sz="2800" dirty="0"/>
          </a:p>
          <a:p>
            <a:pPr marL="341313">
              <a:spcBef>
                <a:spcPts val="700"/>
              </a:spcBef>
              <a:buClrTx/>
              <a:buFontTx/>
              <a:buNone/>
            </a:pPr>
            <a:endParaRPr lang="fr-FR" altLang="en-US" sz="2800" dirty="0"/>
          </a:p>
          <a:p>
            <a:pPr marL="341313">
              <a:spcBef>
                <a:spcPts val="700"/>
              </a:spcBef>
              <a:buClrTx/>
              <a:buFontTx/>
              <a:buNone/>
            </a:pPr>
            <a:endParaRPr lang="fr-FR" altLang="en-US" sz="2800" dirty="0"/>
          </a:p>
          <a:p>
            <a:pPr marL="341313">
              <a:spcBef>
                <a:spcPts val="700"/>
              </a:spcBef>
              <a:buClrTx/>
              <a:buFontTx/>
              <a:buNone/>
            </a:pPr>
            <a:endParaRPr lang="fr-FR" altLang="en-US" sz="2800" dirty="0"/>
          </a:p>
          <a:p>
            <a:pPr marL="341313">
              <a:spcBef>
                <a:spcPts val="700"/>
              </a:spcBef>
              <a:buClrTx/>
              <a:buFontTx/>
              <a:buNone/>
            </a:pPr>
            <a:endParaRPr lang="fr-FR" altLang="en-US" sz="2800" dirty="0"/>
          </a:p>
          <a:p>
            <a:pPr marL="341313">
              <a:spcBef>
                <a:spcPts val="700"/>
              </a:spcBef>
              <a:buClrTx/>
              <a:buFontTx/>
              <a:buNone/>
            </a:pPr>
            <a:endParaRPr lang="fr-FR" altLang="en-US" sz="2800" dirty="0"/>
          </a:p>
          <a:p>
            <a:pPr marL="342900">
              <a:spcBef>
                <a:spcPts val="700"/>
              </a:spcBef>
              <a:buClrTx/>
              <a:buFontTx/>
              <a:buNone/>
            </a:pPr>
            <a:r>
              <a:rPr lang="fr-FR" altLang="en-US" sz="2800" dirty="0"/>
              <a:t>				</a:t>
            </a:r>
          </a:p>
          <a:p>
            <a:pPr marL="342900">
              <a:spcBef>
                <a:spcPts val="700"/>
              </a:spcBef>
              <a:buClrTx/>
              <a:buFontTx/>
              <a:buNone/>
            </a:pPr>
            <a:endParaRPr lang="fr-FR" altLang="en-US" sz="1000" dirty="0"/>
          </a:p>
          <a:p>
            <a:pPr marL="342900">
              <a:spcBef>
                <a:spcPts val="400"/>
              </a:spcBef>
              <a:buClrTx/>
              <a:buFontTx/>
              <a:buNone/>
            </a:pPr>
            <a:r>
              <a:rPr lang="fr-FR" altLang="en-US" sz="1600" b="1" dirty="0"/>
              <a:t>C++ </a:t>
            </a:r>
            <a:r>
              <a:rPr lang="fr-FR" altLang="en-US" sz="1600" b="1" dirty="0" err="1"/>
              <a:t>implementation</a:t>
            </a:r>
            <a:r>
              <a:rPr lang="fr-FR" altLang="en-US" sz="1600" b="1" dirty="0"/>
              <a:t> </a:t>
            </a:r>
            <a:r>
              <a:rPr lang="fr-FR" altLang="en-US" sz="1600" b="1" dirty="0" err="1"/>
              <a:t>based</a:t>
            </a:r>
            <a:r>
              <a:rPr lang="fr-FR" altLang="en-US" sz="1600" b="1" dirty="0"/>
              <a:t> on </a:t>
            </a:r>
            <a:r>
              <a:rPr lang="fr-FR" altLang="en-US" sz="1600" b="1" dirty="0" err="1"/>
              <a:t>OpenCV</a:t>
            </a:r>
            <a:r>
              <a:rPr lang="fr-FR" altLang="en-US" sz="1600" b="1" dirty="0"/>
              <a:t> 3.0.0-RC1 </a:t>
            </a:r>
            <a:r>
              <a:rPr lang="fr-FR" altLang="en-US" sz="1600" b="1" dirty="0" err="1"/>
              <a:t>available</a:t>
            </a:r>
            <a:r>
              <a:rPr lang="fr-FR" altLang="en-US" sz="1600" b="1" dirty="0"/>
              <a:t> </a:t>
            </a:r>
            <a:r>
              <a:rPr lang="fr-FR" altLang="en-US" sz="1600" b="1" dirty="0" err="1"/>
              <a:t>now</a:t>
            </a:r>
            <a:r>
              <a:rPr lang="fr-FR" altLang="en-US" sz="1600" b="1" dirty="0"/>
              <a:t>!                       </a:t>
            </a:r>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2484438"/>
            <a:ext cx="8307387" cy="36353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004934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lvl="0"/>
            <a:r>
              <a:rPr lang="en-US" sz="1400" dirty="0">
                <a:solidFill>
                  <a:schemeClr val="tx1"/>
                </a:solidFill>
              </a:rPr>
              <a:t>Improving </a:t>
            </a:r>
            <a:r>
              <a:rPr lang="en-US" sz="1400" dirty="0" err="1">
                <a:solidFill>
                  <a:schemeClr val="tx1"/>
                </a:solidFill>
              </a:rPr>
              <a:t>Superpixel</a:t>
            </a:r>
            <a:r>
              <a:rPr lang="en-US" sz="1400" dirty="0">
                <a:solidFill>
                  <a:schemeClr val="tx1"/>
                </a:solidFill>
              </a:rPr>
              <a:t> Boundaries using Information Beyond the Visible Spectrum</a:t>
            </a:r>
          </a:p>
        </p:txBody>
      </p:sp>
      <p:sp>
        <p:nvSpPr>
          <p:cNvPr id="4" name="Shape 48"/>
          <p:cNvSpPr txBox="1">
            <a:spLocks/>
          </p:cNvSpPr>
          <p:nvPr/>
        </p:nvSpPr>
        <p:spPr>
          <a:xfrm>
            <a:off x="250825" y="836612"/>
            <a:ext cx="5330974" cy="568801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276034" indent="-276034" defTabSz="841247">
              <a:defRPr sz="1800"/>
            </a:pPr>
            <a:r>
              <a:rPr lang="en-US" sz="2576" kern="0" smtClean="0"/>
              <a:t>Over segmentation is useful for a number of applications (e.g., object detection, robot navigation)</a:t>
            </a:r>
          </a:p>
          <a:p>
            <a:pPr marL="276034" indent="-276034" defTabSz="841247">
              <a:defRPr sz="1800"/>
            </a:pPr>
            <a:r>
              <a:rPr lang="en-US" sz="2576" kern="0" smtClean="0"/>
              <a:t>One popular approach to over segment is an algorithm known as </a:t>
            </a:r>
            <a:r>
              <a:rPr lang="en-US" sz="2576" i="1" kern="0" smtClean="0"/>
              <a:t>SLIC</a:t>
            </a:r>
          </a:p>
          <a:p>
            <a:pPr marL="276034" indent="-276034" defTabSz="841247">
              <a:defRPr sz="1800"/>
            </a:pPr>
            <a:r>
              <a:rPr lang="en-US" sz="2576" kern="0" smtClean="0"/>
              <a:t>Natural environments, clutter, and lighting can obscure object boundaries</a:t>
            </a:r>
          </a:p>
          <a:p>
            <a:pPr marL="276034" indent="-276034" defTabSz="841247">
              <a:defRPr sz="1800"/>
            </a:pPr>
            <a:r>
              <a:rPr lang="en-US" sz="2576" i="1" kern="0" smtClean="0"/>
              <a:t>Near IR </a:t>
            </a:r>
            <a:r>
              <a:rPr lang="en-US" sz="2576" kern="0" smtClean="0"/>
              <a:t>has properties which enable greater accuracy in such environments — it also adds little overhead</a:t>
            </a:r>
            <a:endParaRPr lang="en-US" sz="2576" kern="0"/>
          </a:p>
        </p:txBody>
      </p:sp>
      <p:pic>
        <p:nvPicPr>
          <p:cNvPr id="5" name="Screen Shot 2015-06-01 at 12.07.44 PM.png"/>
          <p:cNvPicPr/>
          <p:nvPr/>
        </p:nvPicPr>
        <p:blipFill>
          <a:blip r:embed="rId3">
            <a:extLst/>
          </a:blip>
          <a:stretch>
            <a:fillRect/>
          </a:stretch>
        </p:blipFill>
        <p:spPr>
          <a:xfrm>
            <a:off x="5726929" y="1323293"/>
            <a:ext cx="2730201" cy="4211414"/>
          </a:xfrm>
          <a:prstGeom prst="rect">
            <a:avLst/>
          </a:prstGeom>
          <a:ln w="12700">
            <a:miter lim="400000"/>
          </a:ln>
        </p:spPr>
      </p:pic>
    </p:spTree>
    <p:extLst>
      <p:ext uri="{BB962C8B-B14F-4D97-AF65-F5344CB8AC3E}">
        <p14:creationId xmlns:p14="http://schemas.microsoft.com/office/powerpoint/2010/main" val="33989860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lvl="0"/>
            <a:r>
              <a:rPr lang="en-US" sz="1400" dirty="0">
                <a:solidFill>
                  <a:schemeClr val="tx1"/>
                </a:solidFill>
              </a:rPr>
              <a:t>Improving </a:t>
            </a:r>
            <a:r>
              <a:rPr lang="en-US" sz="1400" dirty="0" err="1">
                <a:solidFill>
                  <a:schemeClr val="tx1"/>
                </a:solidFill>
              </a:rPr>
              <a:t>Superpixel</a:t>
            </a:r>
            <a:r>
              <a:rPr lang="en-US" sz="1400" dirty="0">
                <a:solidFill>
                  <a:schemeClr val="tx1"/>
                </a:solidFill>
              </a:rPr>
              <a:t> Boundaries using Information Beyond the Visible Spectrum</a:t>
            </a:r>
          </a:p>
        </p:txBody>
      </p:sp>
      <p:sp>
        <p:nvSpPr>
          <p:cNvPr id="3" name="Shape 53"/>
          <p:cNvSpPr txBox="1">
            <a:spLocks/>
          </p:cNvSpPr>
          <p:nvPr/>
        </p:nvSpPr>
        <p:spPr>
          <a:xfrm>
            <a:off x="250825" y="836612"/>
            <a:ext cx="8642350" cy="568801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300037" indent="-300037">
              <a:defRPr sz="1800"/>
            </a:pPr>
            <a:r>
              <a:rPr lang="en-US" sz="2800" kern="0" smtClean="0"/>
              <a:t>SLIC uses only distance and LAB color distance</a:t>
            </a:r>
          </a:p>
          <a:p>
            <a:pPr marL="300037" indent="-300037">
              <a:defRPr sz="1800"/>
            </a:pPr>
            <a:endParaRPr lang="en-US" sz="2800" kern="0" smtClean="0"/>
          </a:p>
          <a:p>
            <a:pPr marL="300037" indent="-300037">
              <a:defRPr sz="1800"/>
            </a:pPr>
            <a:endParaRPr lang="en-US" sz="2800" kern="0" smtClean="0"/>
          </a:p>
          <a:p>
            <a:pPr marL="300037" indent="-300037">
              <a:defRPr sz="1800"/>
            </a:pPr>
            <a:endParaRPr lang="en-US" sz="2800" kern="0" smtClean="0"/>
          </a:p>
          <a:p>
            <a:pPr marL="300037" indent="-300037">
              <a:defRPr sz="1800"/>
            </a:pPr>
            <a:endParaRPr lang="en-US" sz="2800" kern="0" smtClean="0"/>
          </a:p>
          <a:p>
            <a:pPr marL="300037" indent="-300037">
              <a:defRPr sz="1800"/>
            </a:pPr>
            <a:endParaRPr lang="en-US" sz="2800" kern="0" smtClean="0"/>
          </a:p>
          <a:p>
            <a:pPr marL="300037" indent="-300037">
              <a:defRPr sz="1800"/>
            </a:pPr>
            <a:r>
              <a:rPr lang="en-US" sz="2800" kern="0" smtClean="0"/>
              <a:t>We propose to add extra terms to measure distance (</a:t>
            </a:r>
            <a:r>
              <a:rPr lang="en-US" sz="2800" i="1" kern="0" smtClean="0"/>
              <a:t>d</a:t>
            </a:r>
            <a:r>
              <a:rPr lang="en-US" sz="2800" i="1" kern="0" baseline="-5999" smtClean="0"/>
              <a:t>z</a:t>
            </a:r>
            <a:r>
              <a:rPr lang="en-US" sz="2800" i="1" kern="0" smtClean="0"/>
              <a:t>) </a:t>
            </a:r>
            <a:r>
              <a:rPr lang="en-US" sz="2800" kern="0" smtClean="0"/>
              <a:t>and near IR reflectance </a:t>
            </a:r>
            <a:r>
              <a:rPr lang="en-US" sz="2800" i="1" kern="0" smtClean="0"/>
              <a:t>(d</a:t>
            </a:r>
            <a:r>
              <a:rPr lang="en-US" sz="2800" i="1" kern="0" baseline="-5999" smtClean="0"/>
              <a:t>i</a:t>
            </a:r>
            <a:r>
              <a:rPr lang="en-US" sz="2800" i="1" kern="0" smtClean="0"/>
              <a:t>)</a:t>
            </a:r>
            <a:r>
              <a:rPr lang="en-US" sz="2800" kern="0" smtClean="0"/>
              <a:t> </a:t>
            </a:r>
            <a:endParaRPr lang="en-US" sz="2800" kern="0"/>
          </a:p>
        </p:txBody>
      </p:sp>
      <p:pic>
        <p:nvPicPr>
          <p:cNvPr id="4" name="Screen Shot 2015-06-01 at 12.19.40 PM.png"/>
          <p:cNvPicPr/>
          <p:nvPr/>
        </p:nvPicPr>
        <p:blipFill>
          <a:blip r:embed="rId3">
            <a:extLst/>
          </a:blip>
          <a:srcRect t="4892" r="9784" b="4892"/>
          <a:stretch>
            <a:fillRect/>
          </a:stretch>
        </p:blipFill>
        <p:spPr>
          <a:xfrm>
            <a:off x="1715928" y="1332904"/>
            <a:ext cx="5516722" cy="2240872"/>
          </a:xfrm>
          <a:prstGeom prst="rect">
            <a:avLst/>
          </a:prstGeom>
          <a:ln w="12700">
            <a:miter lim="400000"/>
          </a:ln>
        </p:spPr>
      </p:pic>
      <p:pic>
        <p:nvPicPr>
          <p:cNvPr id="5" name="Screen Shot 2015-06-01 at 12.20.58 PM.png"/>
          <p:cNvPicPr/>
          <p:nvPr/>
        </p:nvPicPr>
        <p:blipFill>
          <a:blip r:embed="rId4">
            <a:extLst/>
          </a:blip>
          <a:stretch>
            <a:fillRect/>
          </a:stretch>
        </p:blipFill>
        <p:spPr>
          <a:xfrm>
            <a:off x="1725552" y="4845824"/>
            <a:ext cx="4190311" cy="591688"/>
          </a:xfrm>
          <a:prstGeom prst="rect">
            <a:avLst/>
          </a:prstGeom>
          <a:ln w="12700">
            <a:miter lim="400000"/>
          </a:ln>
        </p:spPr>
      </p:pic>
      <p:pic>
        <p:nvPicPr>
          <p:cNvPr id="6" name="Screen Shot 2015-06-01 at 12.20.26 PM.png"/>
          <p:cNvPicPr/>
          <p:nvPr/>
        </p:nvPicPr>
        <p:blipFill>
          <a:blip r:embed="rId5">
            <a:extLst/>
          </a:blip>
          <a:stretch>
            <a:fillRect/>
          </a:stretch>
        </p:blipFill>
        <p:spPr>
          <a:xfrm>
            <a:off x="1728898" y="5414027"/>
            <a:ext cx="5490783" cy="1486886"/>
          </a:xfrm>
          <a:prstGeom prst="rect">
            <a:avLst/>
          </a:prstGeom>
          <a:ln w="12700">
            <a:miter lim="400000"/>
          </a:ln>
        </p:spPr>
      </p:pic>
    </p:spTree>
    <p:extLst>
      <p:ext uri="{BB962C8B-B14F-4D97-AF65-F5344CB8AC3E}">
        <p14:creationId xmlns:p14="http://schemas.microsoft.com/office/powerpoint/2010/main" val="6662519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lvl="0"/>
            <a:r>
              <a:rPr lang="en-US" sz="1400" dirty="0">
                <a:solidFill>
                  <a:schemeClr val="tx1"/>
                </a:solidFill>
              </a:rPr>
              <a:t>Improving </a:t>
            </a:r>
            <a:r>
              <a:rPr lang="en-US" sz="1400" dirty="0" err="1">
                <a:solidFill>
                  <a:schemeClr val="tx1"/>
                </a:solidFill>
              </a:rPr>
              <a:t>Superpixel</a:t>
            </a:r>
            <a:r>
              <a:rPr lang="en-US" sz="1400" dirty="0">
                <a:solidFill>
                  <a:schemeClr val="tx1"/>
                </a:solidFill>
              </a:rPr>
              <a:t> Boundaries using Information Beyond the Visible Spectrum</a:t>
            </a:r>
          </a:p>
        </p:txBody>
      </p:sp>
      <p:sp>
        <p:nvSpPr>
          <p:cNvPr id="3" name="Shape 60"/>
          <p:cNvSpPr txBox="1">
            <a:spLocks/>
          </p:cNvSpPr>
          <p:nvPr/>
        </p:nvSpPr>
        <p:spPr>
          <a:xfrm>
            <a:off x="250825" y="692150"/>
            <a:ext cx="8642350" cy="568801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300037" indent="-300037">
              <a:defRPr sz="1800"/>
            </a:pPr>
            <a:r>
              <a:rPr lang="en-US" sz="2400" kern="0" smtClean="0"/>
              <a:t>Scene segmentation was evaluated using the RGB-NIR database</a:t>
            </a:r>
          </a:p>
          <a:p>
            <a:pPr marL="300037" indent="-300037">
              <a:defRPr sz="1800"/>
            </a:pPr>
            <a:r>
              <a:rPr lang="en-US" sz="2400" kern="0" smtClean="0"/>
              <a:t>Object segmentation was evaluated using images collected in challenging environments</a:t>
            </a:r>
          </a:p>
          <a:p>
            <a:pPr marL="300037" indent="-300037">
              <a:defRPr sz="1800"/>
            </a:pPr>
            <a:r>
              <a:rPr lang="en-US" sz="2400" kern="0" smtClean="0"/>
              <a:t>Our results show that incorporating NIR information results in simpler superpixel structures without impacting the boundary accuracy</a:t>
            </a:r>
            <a:endParaRPr lang="en-US" sz="2400" kern="0"/>
          </a:p>
        </p:txBody>
      </p:sp>
      <p:pic>
        <p:nvPicPr>
          <p:cNvPr id="4" name="Screen Shot 2015-06-01 at 12.24.00 PM.png"/>
          <p:cNvPicPr/>
          <p:nvPr/>
        </p:nvPicPr>
        <p:blipFill>
          <a:blip r:embed="rId3">
            <a:extLst/>
          </a:blip>
          <a:stretch>
            <a:fillRect/>
          </a:stretch>
        </p:blipFill>
        <p:spPr>
          <a:xfrm>
            <a:off x="1331118" y="3525863"/>
            <a:ext cx="6481764" cy="3162838"/>
          </a:xfrm>
          <a:prstGeom prst="rect">
            <a:avLst/>
          </a:prstGeom>
          <a:ln w="12700">
            <a:miter lim="400000"/>
          </a:ln>
        </p:spPr>
      </p:pic>
    </p:spTree>
    <p:extLst>
      <p:ext uri="{BB962C8B-B14F-4D97-AF65-F5344CB8AC3E}">
        <p14:creationId xmlns:p14="http://schemas.microsoft.com/office/powerpoint/2010/main" val="6662519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ko-KR" sz="3200" b="1" dirty="0" smtClean="0">
                <a:solidFill>
                  <a:schemeClr val="bg1"/>
                </a:solidFill>
                <a:ea typeface="Gulim" pitchFamily="34" charset="-127"/>
              </a:rPr>
              <a:t>A Simply Integrated Dual-sensor based Non-intrusive Iris Image Acquisition System</a:t>
            </a:r>
          </a:p>
          <a:p>
            <a:pPr algn="ctr" eaLnBrk="1" hangingPunct="1"/>
            <a:endParaRPr lang="en-GB" altLang="ko-KR" sz="2000" b="1" i="1" dirty="0" smtClean="0">
              <a:solidFill>
                <a:schemeClr val="bg1"/>
              </a:solidFill>
              <a:ea typeface="Gulim" pitchFamily="34" charset="-127"/>
            </a:endParaRPr>
          </a:p>
          <a:p>
            <a:pPr algn="ctr" eaLnBrk="1" hangingPunct="1"/>
            <a:r>
              <a:rPr lang="en-GB" altLang="ko-KR" sz="2000" b="1" i="1" dirty="0" smtClean="0">
                <a:solidFill>
                  <a:schemeClr val="bg1"/>
                </a:solidFill>
                <a:ea typeface="Gulim" pitchFamily="34" charset="-127"/>
              </a:rPr>
              <a:t>Jang-</a:t>
            </a:r>
            <a:r>
              <a:rPr lang="en-GB" altLang="ko-KR" sz="2000" b="1" i="1" dirty="0" err="1" smtClean="0">
                <a:solidFill>
                  <a:schemeClr val="bg1"/>
                </a:solidFill>
                <a:ea typeface="Gulim" pitchFamily="34" charset="-127"/>
              </a:rPr>
              <a:t>Hee</a:t>
            </a:r>
            <a:r>
              <a:rPr lang="en-GB" altLang="ko-KR" sz="2000" b="1" i="1" dirty="0" smtClean="0">
                <a:solidFill>
                  <a:schemeClr val="bg1"/>
                </a:solidFill>
                <a:ea typeface="Gulim" pitchFamily="34" charset="-127"/>
              </a:rPr>
              <a:t> </a:t>
            </a:r>
            <a:r>
              <a:rPr lang="en-GB" altLang="ko-KR" sz="2000" b="1" i="1" dirty="0" err="1" smtClean="0">
                <a:solidFill>
                  <a:schemeClr val="bg1"/>
                </a:solidFill>
                <a:ea typeface="Gulim" pitchFamily="34" charset="-127"/>
              </a:rPr>
              <a:t>Yoo</a:t>
            </a:r>
            <a:r>
              <a:rPr lang="en-GB" altLang="ko-KR" sz="2000" b="1" i="1" dirty="0" smtClean="0">
                <a:solidFill>
                  <a:schemeClr val="bg1"/>
                </a:solidFill>
                <a:ea typeface="Gulim" pitchFamily="34" charset="-127"/>
              </a:rPr>
              <a:t> (ETRI) and </a:t>
            </a:r>
            <a:r>
              <a:rPr lang="en-GB" altLang="ko-KR" sz="2000" b="1" i="1" dirty="0" err="1" smtClean="0">
                <a:solidFill>
                  <a:schemeClr val="bg1"/>
                </a:solidFill>
                <a:ea typeface="Gulim" pitchFamily="34" charset="-127"/>
              </a:rPr>
              <a:t>Byung</a:t>
            </a:r>
            <a:r>
              <a:rPr lang="en-GB" altLang="ko-KR" sz="2000" b="1" i="1" dirty="0" smtClean="0">
                <a:solidFill>
                  <a:schemeClr val="bg1"/>
                </a:solidFill>
                <a:ea typeface="Gulim" pitchFamily="34" charset="-127"/>
              </a:rPr>
              <a:t> Jun Kang (</a:t>
            </a:r>
            <a:r>
              <a:rPr lang="en-GB" altLang="ko-KR" sz="2000" b="1" i="1" dirty="0" err="1" smtClean="0">
                <a:solidFill>
                  <a:schemeClr val="bg1"/>
                </a:solidFill>
                <a:ea typeface="Gulim" pitchFamily="34" charset="-127"/>
              </a:rPr>
              <a:t>Mobis</a:t>
            </a:r>
            <a:r>
              <a:rPr lang="en-GB" altLang="ko-KR" sz="2000" b="1" i="1" dirty="0" smtClean="0">
                <a:solidFill>
                  <a:schemeClr val="bg1"/>
                </a:solidFill>
                <a:ea typeface="Gulim" pitchFamily="34" charset="-127"/>
              </a:rPr>
              <a:t>)</a:t>
            </a:r>
            <a:endParaRPr lang="en-GB" altLang="ko-KR" sz="2000" b="1" i="1" dirty="0">
              <a:solidFill>
                <a:schemeClr val="bg1"/>
              </a:solidFill>
              <a:ea typeface="Gulim" pitchFamily="34" charset="-127"/>
            </a:endParaRPr>
          </a:p>
        </p:txBody>
      </p:sp>
      <p:sp>
        <p:nvSpPr>
          <p:cNvPr id="3" name="TextBox 2"/>
          <p:cNvSpPr txBox="1"/>
          <p:nvPr/>
        </p:nvSpPr>
        <p:spPr>
          <a:xfrm>
            <a:off x="8460432" y="6484694"/>
            <a:ext cx="683568" cy="369332"/>
          </a:xfrm>
          <a:prstGeom prst="rect">
            <a:avLst/>
          </a:prstGeom>
          <a:noFill/>
        </p:spPr>
        <p:txBody>
          <a:bodyPr wrap="square" rtlCol="0">
            <a:spAutoFit/>
          </a:bodyPr>
          <a:lstStyle/>
          <a:p>
            <a:pPr algn="ctr"/>
            <a:r>
              <a:rPr lang="en-US" b="1" dirty="0" smtClean="0"/>
              <a:t>#12</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GB" altLang="ko-KR" sz="1400" dirty="0">
                <a:solidFill>
                  <a:schemeClr val="tx1"/>
                </a:solidFill>
                <a:ea typeface="Gulim" pitchFamily="34" charset="-127"/>
              </a:rPr>
              <a:t>A Simply Integrated Dual-sensor based Non-intrusive Iris Image Acquisition System</a:t>
            </a:r>
          </a:p>
        </p:txBody>
      </p:sp>
      <p:sp>
        <p:nvSpPr>
          <p:cNvPr id="4" name="내용 개체 틀 2"/>
          <p:cNvSpPr>
            <a:spLocks noGrp="1"/>
          </p:cNvSpPr>
          <p:nvPr>
            <p:ph idx="1"/>
          </p:nvPr>
        </p:nvSpPr>
        <p:spPr bwMode="auto">
          <a:xfrm>
            <a:off x="250825" y="836613"/>
            <a:ext cx="6550025" cy="5688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en-US" altLang="ko-KR" b="1" u="sng" smtClean="0">
                <a:solidFill>
                  <a:srgbClr val="002060"/>
                </a:solidFill>
                <a:ea typeface="Gulim" pitchFamily="34" charset="-127"/>
              </a:rPr>
              <a:t>Motivation</a:t>
            </a:r>
          </a:p>
          <a:p>
            <a:pPr marL="446088" lvl="1" indent="-265113"/>
            <a:r>
              <a:rPr lang="en-US" altLang="ko-KR" smtClean="0">
                <a:solidFill>
                  <a:srgbClr val="0000FF"/>
                </a:solidFill>
                <a:ea typeface="Gulim" pitchFamily="34" charset="-127"/>
              </a:rPr>
              <a:t>Iris</a:t>
            </a:r>
            <a:r>
              <a:rPr lang="en-US" altLang="ko-KR" smtClean="0">
                <a:solidFill>
                  <a:srgbClr val="002060"/>
                </a:solidFill>
                <a:ea typeface="Gulim" pitchFamily="34" charset="-127"/>
              </a:rPr>
              <a:t> biometric system is the </a:t>
            </a:r>
            <a:r>
              <a:rPr lang="en-US" altLang="ko-KR" smtClean="0">
                <a:solidFill>
                  <a:srgbClr val="0000FF"/>
                </a:solidFill>
                <a:ea typeface="Gulim" pitchFamily="34" charset="-127"/>
              </a:rPr>
              <a:t>most accurate</a:t>
            </a:r>
          </a:p>
          <a:p>
            <a:pPr marL="446088" lvl="1" indent="-265113"/>
            <a:r>
              <a:rPr lang="en-US" altLang="ko-KR" smtClean="0">
                <a:solidFill>
                  <a:srgbClr val="002060"/>
                </a:solidFill>
                <a:ea typeface="Gulim" pitchFamily="34" charset="-127"/>
              </a:rPr>
              <a:t>Low utilization due to </a:t>
            </a:r>
            <a:r>
              <a:rPr lang="en-US" altLang="ko-KR" smtClean="0">
                <a:solidFill>
                  <a:srgbClr val="0000FF"/>
                </a:solidFill>
                <a:ea typeface="Gulim" pitchFamily="34" charset="-127"/>
              </a:rPr>
              <a:t>inconvenient interface</a:t>
            </a:r>
          </a:p>
          <a:p>
            <a:pPr marL="1760538" lvl="4" indent="-265113"/>
            <a:endParaRPr lang="en-US" altLang="ko-KR" sz="1200" smtClean="0">
              <a:solidFill>
                <a:srgbClr val="002060"/>
              </a:solidFill>
              <a:ea typeface="Gulim" pitchFamily="34" charset="-127"/>
            </a:endParaRPr>
          </a:p>
          <a:p>
            <a:pPr marL="446088" lvl="1" indent="-265113"/>
            <a:r>
              <a:rPr lang="en-US" altLang="ko-KR" smtClean="0">
                <a:solidFill>
                  <a:srgbClr val="0000FF"/>
                </a:solidFill>
                <a:ea typeface="Gulim" pitchFamily="34" charset="-127"/>
              </a:rPr>
              <a:t>Required</a:t>
            </a:r>
            <a:r>
              <a:rPr lang="en-US" altLang="ko-KR" smtClean="0">
                <a:solidFill>
                  <a:srgbClr val="002060"/>
                </a:solidFill>
                <a:ea typeface="Gulim" pitchFamily="34" charset="-127"/>
              </a:rPr>
              <a:t> a method to identify individuals </a:t>
            </a:r>
            <a:r>
              <a:rPr lang="en-US" altLang="ko-KR" smtClean="0">
                <a:solidFill>
                  <a:srgbClr val="0000FF"/>
                </a:solidFill>
                <a:ea typeface="Gulim" pitchFamily="34" charset="-127"/>
              </a:rPr>
              <a:t>without the cooperation </a:t>
            </a:r>
            <a:r>
              <a:rPr lang="en-US" altLang="ko-KR" smtClean="0">
                <a:solidFill>
                  <a:srgbClr val="002060"/>
                </a:solidFill>
                <a:ea typeface="Gulim" pitchFamily="34" charset="-127"/>
              </a:rPr>
              <a:t>of users</a:t>
            </a:r>
          </a:p>
          <a:p>
            <a:pPr marL="446088" lvl="1" indent="-265113"/>
            <a:r>
              <a:rPr lang="en-US" altLang="ko-KR" smtClean="0">
                <a:solidFill>
                  <a:srgbClr val="002060"/>
                </a:solidFill>
                <a:ea typeface="Gulim" pitchFamily="34" charset="-127"/>
              </a:rPr>
              <a:t>Also, face and iris biometric data can be acquired from a single object</a:t>
            </a:r>
          </a:p>
          <a:p>
            <a:pPr marL="1760538" lvl="4" indent="-265113"/>
            <a:endParaRPr lang="en-US" altLang="ko-KR" sz="1200" smtClean="0">
              <a:solidFill>
                <a:srgbClr val="002060"/>
              </a:solidFill>
              <a:ea typeface="Gulim" pitchFamily="34" charset="-127"/>
            </a:endParaRPr>
          </a:p>
          <a:p>
            <a:pPr marL="446088" lvl="1" indent="-265113"/>
            <a:r>
              <a:rPr lang="en-US" altLang="ko-KR" smtClean="0">
                <a:solidFill>
                  <a:srgbClr val="0000FF"/>
                </a:solidFill>
                <a:ea typeface="Gulim" pitchFamily="34" charset="-127"/>
              </a:rPr>
              <a:t>An image acquisition system </a:t>
            </a:r>
            <a:r>
              <a:rPr lang="en-US" altLang="ko-KR" smtClean="0">
                <a:solidFill>
                  <a:srgbClr val="002060"/>
                </a:solidFill>
                <a:ea typeface="Gulim" pitchFamily="34" charset="-127"/>
              </a:rPr>
              <a:t>for capturing facial and non-intrusive iris images</a:t>
            </a:r>
          </a:p>
          <a:p>
            <a:pPr marL="446088" lvl="1" indent="-265113"/>
            <a:r>
              <a:rPr lang="en-US" altLang="ko-KR" smtClean="0">
                <a:solidFill>
                  <a:srgbClr val="002060"/>
                </a:solidFill>
                <a:ea typeface="Gulim" pitchFamily="34" charset="-127"/>
              </a:rPr>
              <a:t>An integrated dual-sensor with </a:t>
            </a:r>
            <a:r>
              <a:rPr lang="en-US" altLang="ko-KR" smtClean="0">
                <a:solidFill>
                  <a:srgbClr val="0000FF"/>
                </a:solidFill>
                <a:ea typeface="Gulim" pitchFamily="34" charset="-127"/>
              </a:rPr>
              <a:t>a visible and infrared spectrum</a:t>
            </a:r>
            <a:r>
              <a:rPr lang="en-US" altLang="ko-KR" smtClean="0">
                <a:solidFill>
                  <a:srgbClr val="002060"/>
                </a:solidFill>
                <a:ea typeface="Gulim" pitchFamily="34" charset="-127"/>
              </a:rPr>
              <a:t> by beam splitter</a:t>
            </a:r>
          </a:p>
        </p:txBody>
      </p:sp>
      <p:pic>
        <p:nvPicPr>
          <p:cNvPr id="5" name="그림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1773238"/>
            <a:ext cx="20161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EYER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563" y="1268413"/>
            <a:ext cx="865187" cy="6096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7" name="그림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00850" y="3716338"/>
            <a:ext cx="2016125" cy="249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89860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GB" altLang="ko-KR" sz="1400" dirty="0">
                <a:solidFill>
                  <a:schemeClr val="tx1"/>
                </a:solidFill>
                <a:ea typeface="Gulim" pitchFamily="34" charset="-127"/>
              </a:rPr>
              <a:t>A Simply Integrated Dual-sensor based Non-intrusive Iris Image Acquisition System</a:t>
            </a:r>
          </a:p>
        </p:txBody>
      </p:sp>
      <p:sp>
        <p:nvSpPr>
          <p:cNvPr id="3" name="내용 개체 틀 2"/>
          <p:cNvSpPr>
            <a:spLocks noGrp="1"/>
          </p:cNvSpPr>
          <p:nvPr>
            <p:ph idx="1"/>
          </p:nvPr>
        </p:nvSpPr>
        <p:spPr bwMode="auto">
          <a:xfrm>
            <a:off x="250825" y="836613"/>
            <a:ext cx="8785225" cy="5688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en-US" altLang="ko-KR" b="1" u="sng" smtClean="0">
                <a:solidFill>
                  <a:srgbClr val="002060"/>
                </a:solidFill>
                <a:ea typeface="Gulim" pitchFamily="34" charset="-127"/>
              </a:rPr>
              <a:t>Approaches</a:t>
            </a:r>
          </a:p>
          <a:p>
            <a:pPr marL="446088" lvl="1" indent="-265113"/>
            <a:r>
              <a:rPr lang="en-US" altLang="ko-KR" smtClean="0">
                <a:solidFill>
                  <a:srgbClr val="002060"/>
                </a:solidFill>
                <a:ea typeface="Gulim" pitchFamily="34" charset="-127"/>
              </a:rPr>
              <a:t>One or two </a:t>
            </a:r>
            <a:r>
              <a:rPr lang="en-US" altLang="ko-KR" smtClean="0">
                <a:solidFill>
                  <a:srgbClr val="0000FF"/>
                </a:solidFill>
                <a:ea typeface="Gulim" pitchFamily="34" charset="-127"/>
              </a:rPr>
              <a:t>wide FOV </a:t>
            </a:r>
            <a:r>
              <a:rPr lang="en-US" altLang="ko-KR" smtClean="0">
                <a:solidFill>
                  <a:srgbClr val="002060"/>
                </a:solidFill>
                <a:ea typeface="Gulim" pitchFamily="34" charset="-127"/>
              </a:rPr>
              <a:t>cameras and a </a:t>
            </a:r>
            <a:br>
              <a:rPr lang="en-US" altLang="ko-KR" smtClean="0">
                <a:solidFill>
                  <a:srgbClr val="002060"/>
                </a:solidFill>
                <a:ea typeface="Gulim" pitchFamily="34" charset="-127"/>
              </a:rPr>
            </a:br>
            <a:r>
              <a:rPr lang="en-US" altLang="ko-KR" smtClean="0">
                <a:solidFill>
                  <a:srgbClr val="0000FF"/>
                </a:solidFill>
                <a:ea typeface="Gulim" pitchFamily="34" charset="-127"/>
              </a:rPr>
              <a:t>narrow FOV </a:t>
            </a:r>
            <a:r>
              <a:rPr lang="en-US" altLang="ko-KR" smtClean="0">
                <a:solidFill>
                  <a:srgbClr val="002060"/>
                </a:solidFill>
                <a:ea typeface="Gulim" pitchFamily="34" charset="-127"/>
              </a:rPr>
              <a:t>camera are commonly used</a:t>
            </a:r>
          </a:p>
          <a:p>
            <a:pPr marL="446088" lvl="1" indent="-265113"/>
            <a:endParaRPr lang="en-US" altLang="ko-KR" sz="900" smtClean="0">
              <a:solidFill>
                <a:srgbClr val="002060"/>
              </a:solidFill>
              <a:ea typeface="Gulim" pitchFamily="34" charset="-127"/>
            </a:endParaRPr>
          </a:p>
          <a:p>
            <a:pPr marL="446088" lvl="1" indent="-265113"/>
            <a:r>
              <a:rPr lang="en-US" altLang="ko-KR" smtClean="0">
                <a:solidFill>
                  <a:srgbClr val="0000FF"/>
                </a:solidFill>
                <a:ea typeface="Gulim" pitchFamily="34" charset="-127"/>
              </a:rPr>
              <a:t>Minimizing</a:t>
            </a:r>
            <a:r>
              <a:rPr lang="en-US" altLang="ko-KR" smtClean="0">
                <a:solidFill>
                  <a:srgbClr val="002060"/>
                </a:solidFill>
                <a:ea typeface="Gulim" pitchFamily="34" charset="-127"/>
              </a:rPr>
              <a:t> the </a:t>
            </a:r>
            <a:r>
              <a:rPr lang="en-US" altLang="ko-KR" smtClean="0">
                <a:solidFill>
                  <a:srgbClr val="0000FF"/>
                </a:solidFill>
                <a:ea typeface="Gulim" pitchFamily="34" charset="-127"/>
              </a:rPr>
              <a:t>errors</a:t>
            </a:r>
            <a:r>
              <a:rPr lang="en-US" altLang="ko-KR" smtClean="0">
                <a:solidFill>
                  <a:srgbClr val="002060"/>
                </a:solidFill>
                <a:ea typeface="Gulim" pitchFamily="34" charset="-127"/>
              </a:rPr>
              <a:t> to a phase difference </a:t>
            </a:r>
          </a:p>
          <a:p>
            <a:pPr marL="446088" lvl="1" indent="-265113"/>
            <a:r>
              <a:rPr lang="en-US" altLang="ko-KR" smtClean="0">
                <a:solidFill>
                  <a:srgbClr val="002060"/>
                </a:solidFill>
                <a:ea typeface="Gulim" pitchFamily="34" charset="-127"/>
              </a:rPr>
              <a:t>Allows images of an object to pass along </a:t>
            </a:r>
            <a:br>
              <a:rPr lang="en-US" altLang="ko-KR" smtClean="0">
                <a:solidFill>
                  <a:srgbClr val="002060"/>
                </a:solidFill>
                <a:ea typeface="Gulim" pitchFamily="34" charset="-127"/>
              </a:rPr>
            </a:br>
            <a:r>
              <a:rPr lang="en-US" altLang="ko-KR" smtClean="0">
                <a:solidFill>
                  <a:srgbClr val="002060"/>
                </a:solidFill>
                <a:ea typeface="Gulim" pitchFamily="34" charset="-127"/>
              </a:rPr>
              <a:t>the </a:t>
            </a:r>
            <a:r>
              <a:rPr lang="en-US" altLang="ko-KR" smtClean="0">
                <a:solidFill>
                  <a:srgbClr val="0000FF"/>
                </a:solidFill>
                <a:ea typeface="Gulim" pitchFamily="34" charset="-127"/>
              </a:rPr>
              <a:t>same single path </a:t>
            </a:r>
            <a:r>
              <a:rPr lang="en-US" altLang="ko-KR" smtClean="0">
                <a:solidFill>
                  <a:srgbClr val="002060"/>
                </a:solidFill>
                <a:ea typeface="Gulim" pitchFamily="34" charset="-127"/>
              </a:rPr>
              <a:t>of the camera</a:t>
            </a:r>
          </a:p>
          <a:p>
            <a:pPr marL="446088" lvl="1" indent="-265113"/>
            <a:r>
              <a:rPr lang="en-US" altLang="ko-KR" smtClean="0">
                <a:solidFill>
                  <a:srgbClr val="002060"/>
                </a:solidFill>
                <a:ea typeface="Gulim" pitchFamily="34" charset="-127"/>
              </a:rPr>
              <a:t>Sensors combined by using </a:t>
            </a:r>
            <a:r>
              <a:rPr lang="en-US" altLang="ko-KR" smtClean="0">
                <a:solidFill>
                  <a:srgbClr val="0000FF"/>
                </a:solidFill>
                <a:ea typeface="Gulim" pitchFamily="34" charset="-127"/>
              </a:rPr>
              <a:t>a beam splitter</a:t>
            </a: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r>
              <a:rPr lang="en-US" altLang="ko-KR" smtClean="0">
                <a:solidFill>
                  <a:srgbClr val="002060"/>
                </a:solidFill>
                <a:ea typeface="Gulim" pitchFamily="34" charset="-127"/>
              </a:rPr>
              <a:t>An </a:t>
            </a:r>
            <a:r>
              <a:rPr lang="en-US" altLang="ko-KR" smtClean="0">
                <a:solidFill>
                  <a:srgbClr val="0000FF"/>
                </a:solidFill>
                <a:ea typeface="Gulim" pitchFamily="34" charset="-127"/>
              </a:rPr>
              <a:t>infrared iris </a:t>
            </a:r>
            <a:r>
              <a:rPr lang="en-US" altLang="ko-KR" smtClean="0">
                <a:solidFill>
                  <a:srgbClr val="002060"/>
                </a:solidFill>
                <a:ea typeface="Gulim" pitchFamily="34" charset="-127"/>
              </a:rPr>
              <a:t>image, </a:t>
            </a:r>
            <a:r>
              <a:rPr lang="en-US" altLang="ko-KR" smtClean="0">
                <a:solidFill>
                  <a:srgbClr val="0000FF"/>
                </a:solidFill>
                <a:ea typeface="Gulim" pitchFamily="34" charset="-127"/>
              </a:rPr>
              <a:t>transmitted</a:t>
            </a:r>
            <a:r>
              <a:rPr lang="en-US" altLang="ko-KR" smtClean="0">
                <a:solidFill>
                  <a:srgbClr val="002060"/>
                </a:solidFill>
                <a:ea typeface="Gulim" pitchFamily="34" charset="-127"/>
              </a:rPr>
              <a:t> through the beam splitter</a:t>
            </a:r>
          </a:p>
          <a:p>
            <a:pPr marL="446088" lvl="1" indent="-265113"/>
            <a:r>
              <a:rPr lang="en-US" altLang="ko-KR" smtClean="0">
                <a:solidFill>
                  <a:srgbClr val="002060"/>
                </a:solidFill>
                <a:ea typeface="Gulim" pitchFamily="34" charset="-127"/>
              </a:rPr>
              <a:t>A </a:t>
            </a:r>
            <a:r>
              <a:rPr lang="en-US" altLang="ko-KR" smtClean="0">
                <a:solidFill>
                  <a:srgbClr val="0000FF"/>
                </a:solidFill>
                <a:ea typeface="Gulim" pitchFamily="34" charset="-127"/>
              </a:rPr>
              <a:t>visible facial </a:t>
            </a:r>
            <a:r>
              <a:rPr lang="en-US" altLang="ko-KR" smtClean="0">
                <a:solidFill>
                  <a:srgbClr val="002060"/>
                </a:solidFill>
                <a:ea typeface="Gulim" pitchFamily="34" charset="-127"/>
              </a:rPr>
              <a:t>image, </a:t>
            </a:r>
            <a:r>
              <a:rPr lang="en-US" altLang="ko-KR" smtClean="0">
                <a:solidFill>
                  <a:srgbClr val="0000FF"/>
                </a:solidFill>
                <a:ea typeface="Gulim" pitchFamily="34" charset="-127"/>
              </a:rPr>
              <a:t>reflected</a:t>
            </a:r>
            <a:r>
              <a:rPr lang="en-US" altLang="ko-KR" smtClean="0">
                <a:solidFill>
                  <a:srgbClr val="002060"/>
                </a:solidFill>
                <a:ea typeface="Gulim" pitchFamily="34" charset="-127"/>
              </a:rPr>
              <a:t> from the beam splitter</a:t>
            </a:r>
          </a:p>
          <a:p>
            <a:pPr marL="1760538" lvl="4"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p:txBody>
      </p:sp>
      <p:pic>
        <p:nvPicPr>
          <p:cNvPr id="4" name="그림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3663" y="4005263"/>
            <a:ext cx="2376487"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7450" y="4140200"/>
            <a:ext cx="2159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http://physics.schooltool.nl/irspectroscopy/images/michelson_interferometer.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4197350"/>
            <a:ext cx="212883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7"/>
          <p:cNvSpPr txBox="1">
            <a:spLocks noChangeArrowheads="1"/>
          </p:cNvSpPr>
          <p:nvPr/>
        </p:nvSpPr>
        <p:spPr bwMode="auto">
          <a:xfrm>
            <a:off x="900113" y="5311775"/>
            <a:ext cx="18811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ko-KR" sz="1200">
                <a:solidFill>
                  <a:srgbClr val="0000FF"/>
                </a:solidFill>
                <a:ea typeface="Gulim" pitchFamily="34" charset="-127"/>
              </a:rPr>
              <a:t>Michelson Interferometer</a:t>
            </a:r>
            <a:endParaRPr lang="ko-KR" altLang="en-US" sz="1200">
              <a:solidFill>
                <a:srgbClr val="0000FF"/>
              </a:solidFill>
              <a:ea typeface="Gulim" pitchFamily="34" charset="-127"/>
            </a:endParaRPr>
          </a:p>
        </p:txBody>
      </p:sp>
      <p:sp>
        <p:nvSpPr>
          <p:cNvPr id="8" name="타원 18"/>
          <p:cNvSpPr/>
          <p:nvPr/>
        </p:nvSpPr>
        <p:spPr>
          <a:xfrm>
            <a:off x="722313" y="4140200"/>
            <a:ext cx="2200275" cy="1223963"/>
          </a:xfrm>
          <a:prstGeom prst="ellipse">
            <a:avLst/>
          </a:prstGeom>
          <a:noFill/>
          <a:ln w="12700">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endParaRPr lang="ko-KR" altLang="en-US">
              <a:solidFill>
                <a:srgbClr val="FFFFFF"/>
              </a:solidFill>
              <a:ea typeface="Gulim" pitchFamily="34" charset="-127"/>
            </a:endParaRPr>
          </a:p>
        </p:txBody>
      </p:sp>
      <p:sp>
        <p:nvSpPr>
          <p:cNvPr id="9" name="오른쪽 화살표 13"/>
          <p:cNvSpPr/>
          <p:nvPr/>
        </p:nvSpPr>
        <p:spPr>
          <a:xfrm>
            <a:off x="3073400" y="4727575"/>
            <a:ext cx="503238" cy="254000"/>
          </a:xfrm>
          <a:prstGeom prst="rightArrow">
            <a:avLst/>
          </a:prstGeom>
          <a:solidFill>
            <a:srgbClr val="C8D2D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endParaRPr lang="ko-KR" altLang="en-US">
              <a:solidFill>
                <a:srgbClr val="FFFFFF"/>
              </a:solidFill>
              <a:ea typeface="Gulim" pitchFamily="34" charset="-127"/>
            </a:endParaRPr>
          </a:p>
        </p:txBody>
      </p:sp>
      <p:sp>
        <p:nvSpPr>
          <p:cNvPr id="10" name="오른쪽 화살표 20"/>
          <p:cNvSpPr/>
          <p:nvPr/>
        </p:nvSpPr>
        <p:spPr>
          <a:xfrm>
            <a:off x="5795963" y="4725988"/>
            <a:ext cx="504825" cy="252412"/>
          </a:xfrm>
          <a:prstGeom prst="rightArrow">
            <a:avLst/>
          </a:prstGeom>
          <a:solidFill>
            <a:srgbClr val="C8D2D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endParaRPr lang="ko-KR" altLang="en-US">
              <a:solidFill>
                <a:srgbClr val="FFFFFF"/>
              </a:solidFill>
              <a:ea typeface="Gulim" pitchFamily="34" charset="-127"/>
            </a:endParaRPr>
          </a:p>
        </p:txBody>
      </p:sp>
      <p:pic>
        <p:nvPicPr>
          <p:cNvPr id="11" name="그림 2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02425" y="1084263"/>
            <a:ext cx="2117725"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81813" y="2636838"/>
            <a:ext cx="175895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29768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GB" altLang="ko-KR" sz="1400" dirty="0">
                <a:solidFill>
                  <a:schemeClr val="tx1"/>
                </a:solidFill>
                <a:ea typeface="Gulim" pitchFamily="34" charset="-127"/>
              </a:rPr>
              <a:t>A Simply Integrated Dual-sensor based Non-intrusive Iris Image Acquisition System</a:t>
            </a:r>
          </a:p>
        </p:txBody>
      </p:sp>
      <p:sp>
        <p:nvSpPr>
          <p:cNvPr id="3" name="내용 개체 틀 2"/>
          <p:cNvSpPr>
            <a:spLocks noGrp="1"/>
          </p:cNvSpPr>
          <p:nvPr>
            <p:ph idx="1"/>
          </p:nvPr>
        </p:nvSpPr>
        <p:spPr bwMode="auto">
          <a:xfrm>
            <a:off x="250825" y="836613"/>
            <a:ext cx="8642350" cy="5688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en-US" altLang="ko-KR" b="1" u="sng" smtClean="0">
                <a:solidFill>
                  <a:srgbClr val="002060"/>
                </a:solidFill>
                <a:ea typeface="Gulim" pitchFamily="34" charset="-127"/>
              </a:rPr>
              <a:t>Results</a:t>
            </a: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endParaRPr lang="en-US" altLang="ko-KR" smtClean="0">
              <a:solidFill>
                <a:srgbClr val="002060"/>
              </a:solidFill>
              <a:ea typeface="Gulim" pitchFamily="34" charset="-127"/>
            </a:endParaRPr>
          </a:p>
          <a:p>
            <a:pPr marL="446088" lvl="1" indent="-265113">
              <a:buFontTx/>
              <a:buNone/>
            </a:pPr>
            <a:endParaRPr lang="en-US" altLang="ko-KR" smtClean="0">
              <a:solidFill>
                <a:srgbClr val="002060"/>
              </a:solidFill>
              <a:ea typeface="Gulim" pitchFamily="34" charset="-127"/>
            </a:endParaRPr>
          </a:p>
          <a:p>
            <a:pPr marL="446088" lvl="1" indent="-265113">
              <a:buFontTx/>
              <a:buNone/>
            </a:pPr>
            <a:r>
              <a:rPr lang="en-US" altLang="ko-KR" sz="1200" smtClean="0">
                <a:solidFill>
                  <a:srgbClr val="002060"/>
                </a:solidFill>
                <a:ea typeface="Gulim" pitchFamily="34" charset="-127"/>
              </a:rPr>
              <a:t>						</a:t>
            </a:r>
          </a:p>
          <a:p>
            <a:pPr marL="446088" lvl="1" indent="-265113"/>
            <a:r>
              <a:rPr lang="en-US" altLang="ko-KR" smtClean="0">
                <a:solidFill>
                  <a:srgbClr val="002060"/>
                </a:solidFill>
                <a:ea typeface="Gulim" pitchFamily="34" charset="-127"/>
              </a:rPr>
              <a:t>Our iris SDK with the fuzzy difference-of-Gaussian method and an iris image quality assessment method were used</a:t>
            </a:r>
          </a:p>
          <a:p>
            <a:pPr marL="446088" lvl="1" indent="-265113"/>
            <a:r>
              <a:rPr lang="en-US" altLang="ko-KR" smtClean="0">
                <a:solidFill>
                  <a:srgbClr val="002060"/>
                </a:solidFill>
                <a:ea typeface="Gulim" pitchFamily="34" charset="-127"/>
              </a:rPr>
              <a:t>A </a:t>
            </a:r>
            <a:r>
              <a:rPr lang="en-US" altLang="ko-KR" smtClean="0">
                <a:solidFill>
                  <a:srgbClr val="0000FF"/>
                </a:solidFill>
                <a:ea typeface="Gulim" pitchFamily="34" charset="-127"/>
              </a:rPr>
              <a:t>performance</a:t>
            </a:r>
            <a:r>
              <a:rPr lang="en-US" altLang="ko-KR" smtClean="0">
                <a:solidFill>
                  <a:srgbClr val="002060"/>
                </a:solidFill>
                <a:ea typeface="Gulim" pitchFamily="34" charset="-127"/>
              </a:rPr>
              <a:t> for stable acquired iris images that is </a:t>
            </a:r>
            <a:br>
              <a:rPr lang="en-US" altLang="ko-KR" smtClean="0">
                <a:solidFill>
                  <a:srgbClr val="002060"/>
                </a:solidFill>
                <a:ea typeface="Gulim" pitchFamily="34" charset="-127"/>
              </a:rPr>
            </a:br>
            <a:r>
              <a:rPr lang="en-US" altLang="ko-KR" smtClean="0">
                <a:solidFill>
                  <a:srgbClr val="0000FF"/>
                </a:solidFill>
                <a:ea typeface="Gulim" pitchFamily="34" charset="-127"/>
              </a:rPr>
              <a:t>similar to the current system </a:t>
            </a:r>
            <a:r>
              <a:rPr lang="en-US" altLang="ko-KR" smtClean="0">
                <a:solidFill>
                  <a:srgbClr val="002060"/>
                </a:solidFill>
                <a:ea typeface="Gulim" pitchFamily="34" charset="-127"/>
              </a:rPr>
              <a:t>at distances of </a:t>
            </a:r>
            <a:r>
              <a:rPr lang="en-US" altLang="ko-KR" smtClean="0">
                <a:solidFill>
                  <a:srgbClr val="0000FF"/>
                </a:solidFill>
                <a:ea typeface="Gulim" pitchFamily="34" charset="-127"/>
              </a:rPr>
              <a:t>8–25 cm</a:t>
            </a:r>
          </a:p>
          <a:p>
            <a:pPr marL="446088" lvl="1" indent="-265113"/>
            <a:r>
              <a:rPr lang="en-US" altLang="ko-KR" smtClean="0">
                <a:solidFill>
                  <a:srgbClr val="002060"/>
                </a:solidFill>
                <a:ea typeface="Gulim" pitchFamily="34" charset="-127"/>
              </a:rPr>
              <a:t>DoF of the </a:t>
            </a:r>
            <a:r>
              <a:rPr lang="en-US" altLang="ko-KR" smtClean="0">
                <a:solidFill>
                  <a:srgbClr val="0000FF"/>
                </a:solidFill>
                <a:ea typeface="Gulim" pitchFamily="34" charset="-127"/>
              </a:rPr>
              <a:t>fixed focal lenses</a:t>
            </a:r>
            <a:r>
              <a:rPr lang="en-US" altLang="ko-KR" smtClean="0">
                <a:solidFill>
                  <a:srgbClr val="002060"/>
                </a:solidFill>
                <a:ea typeface="Gulim" pitchFamily="34" charset="-127"/>
              </a:rPr>
              <a:t> was </a:t>
            </a:r>
            <a:r>
              <a:rPr lang="en-US" altLang="ko-KR" smtClean="0">
                <a:solidFill>
                  <a:srgbClr val="0000FF"/>
                </a:solidFill>
                <a:ea typeface="Gulim" pitchFamily="34" charset="-127"/>
              </a:rPr>
              <a:t>not enough </a:t>
            </a:r>
            <a:r>
              <a:rPr lang="en-US" altLang="ko-KR" smtClean="0">
                <a:solidFill>
                  <a:srgbClr val="002060"/>
                </a:solidFill>
                <a:ea typeface="Gulim" pitchFamily="34" charset="-127"/>
              </a:rPr>
              <a:t>to acquire a stable, high-quality iris image at a distance of </a:t>
            </a:r>
            <a:r>
              <a:rPr lang="en-US" altLang="ko-KR" smtClean="0">
                <a:solidFill>
                  <a:srgbClr val="0000FF"/>
                </a:solidFill>
                <a:ea typeface="Gulim" pitchFamily="34" charset="-127"/>
              </a:rPr>
              <a:t>65–75 cm</a:t>
            </a:r>
            <a:endParaRPr lang="ko-KR" altLang="en-US" smtClean="0">
              <a:solidFill>
                <a:srgbClr val="0000FF"/>
              </a:solidFill>
              <a:ea typeface="Gulim" pitchFamily="34" charset="-127"/>
            </a:endParaRPr>
          </a:p>
        </p:txBody>
      </p:sp>
      <p:pic>
        <p:nvPicPr>
          <p:cNvPr id="4" name="그림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863" y="1449388"/>
            <a:ext cx="404177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내용 개체 틀 3"/>
          <p:cNvGraphicFramePr>
            <a:graphicFrameLocks noGrp="1"/>
          </p:cNvGraphicFramePr>
          <p:nvPr/>
        </p:nvGraphicFramePr>
        <p:xfrm>
          <a:off x="4510088" y="1444625"/>
          <a:ext cx="4464050" cy="2621280"/>
        </p:xfrm>
        <a:graphic>
          <a:graphicData uri="http://schemas.openxmlformats.org/drawingml/2006/table">
            <a:tbl>
              <a:tblPr/>
              <a:tblGrid>
                <a:gridCol w="800100"/>
                <a:gridCol w="1831975"/>
                <a:gridCol w="1831975"/>
              </a:tblGrid>
              <a:tr h="254000">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1600" b="1"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600" b="1" i="0" u="none" strike="noStrike" cap="none" normalizeH="0" baseline="0" smtClean="0">
                          <a:ln>
                            <a:noFill/>
                          </a:ln>
                          <a:solidFill>
                            <a:srgbClr val="FFFFFF"/>
                          </a:solidFill>
                          <a:effectLst/>
                          <a:latin typeface="Arial" pitchFamily="34" charset="0"/>
                          <a:ea typeface="Gulim" pitchFamily="34" charset="-127"/>
                          <a:cs typeface="Arial" pitchFamily="34" charset="0"/>
                        </a:rPr>
                        <a:t>Iris Image</a:t>
                      </a:r>
                      <a:endParaRPr kumimoji="0" lang="ko-KR" altLang="en-US" sz="1600" b="1"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600" b="1" i="0" u="none" strike="noStrike" cap="none" normalizeH="0" baseline="0" smtClean="0">
                          <a:ln>
                            <a:noFill/>
                          </a:ln>
                          <a:solidFill>
                            <a:srgbClr val="FFFFFF"/>
                          </a:solidFill>
                          <a:effectLst/>
                          <a:latin typeface="Arial" pitchFamily="34" charset="0"/>
                          <a:ea typeface="Gulim" pitchFamily="34" charset="-127"/>
                          <a:cs typeface="Arial" pitchFamily="34" charset="0"/>
                        </a:rPr>
                        <a:t>Facial Image</a:t>
                      </a:r>
                      <a:endParaRPr kumimoji="0" lang="ko-KR" altLang="en-US" sz="1600" b="1"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392113">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Sensor</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¼ Inch CMOS</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QXGA</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1/3 Inch CCD</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VGA</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392113">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Lenses</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focal length = 33.2 mm and f = 4.3 </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focal length = 13.2 mm and f = 1.4 </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552450">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Beam Splitter</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Passage </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over 92% infrared light (800nm+)</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Reflect </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over 90% visible light (380~770nm)</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392113">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Lights</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192 infrared LEDs (850nm)</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lvl1pPr>
                        <a:spcBef>
                          <a:spcPct val="20000"/>
                        </a:spcBef>
                        <a:defRPr sz="2800">
                          <a:solidFill>
                            <a:schemeClr val="tx1"/>
                          </a:solidFill>
                          <a:latin typeface="Arial" pitchFamily="34" charset="0"/>
                          <a:cs typeface="Arial" pitchFamily="34" charset="0"/>
                        </a:defRPr>
                      </a:lvl1pPr>
                      <a:lvl2pPr marL="742950" indent="-285750">
                        <a:spcBef>
                          <a:spcPct val="20000"/>
                        </a:spcBef>
                        <a:defRPr sz="2400">
                          <a:solidFill>
                            <a:schemeClr val="tx1"/>
                          </a:solidFill>
                          <a:latin typeface="Arial" pitchFamily="34" charset="0"/>
                          <a:cs typeface="Arial" pitchFamily="34" charset="0"/>
                        </a:defRPr>
                      </a:lvl2pPr>
                      <a:lvl3pPr marL="1143000" indent="-228600">
                        <a:spcBef>
                          <a:spcPct val="20000"/>
                        </a:spcBef>
                        <a:defRPr sz="2000">
                          <a:solidFill>
                            <a:schemeClr val="tx1"/>
                          </a:solidFill>
                          <a:latin typeface="Arial" pitchFamily="34" charset="0"/>
                          <a:cs typeface="Arial" pitchFamily="34" charset="0"/>
                        </a:defRPr>
                      </a:lvl3pPr>
                      <a:lvl4pPr marL="1600200" indent="-228600">
                        <a:spcBef>
                          <a:spcPct val="20000"/>
                        </a:spcBef>
                        <a:defRPr>
                          <a:solidFill>
                            <a:schemeClr val="tx1"/>
                          </a:solidFill>
                          <a:latin typeface="Arial" pitchFamily="34" charset="0"/>
                          <a:cs typeface="Arial" pitchFamily="34" charset="0"/>
                        </a:defRPr>
                      </a:lvl4pPr>
                      <a:lvl5pPr marL="2057400" indent="-228600">
                        <a:spcBef>
                          <a:spcPct val="20000"/>
                        </a:spcBef>
                        <a:defRPr>
                          <a:solidFill>
                            <a:schemeClr val="tx1"/>
                          </a:solidFill>
                          <a:latin typeface="Arial" pitchFamily="34" charset="0"/>
                          <a:cs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cs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cs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cs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0" i="0" u="none" strike="noStrike" cap="none" normalizeH="0" baseline="0" smtClean="0">
                          <a:ln>
                            <a:noFill/>
                          </a:ln>
                          <a:solidFill>
                            <a:srgbClr val="002060"/>
                          </a:solidFill>
                          <a:effectLst/>
                          <a:latin typeface="Arial" pitchFamily="34" charset="0"/>
                          <a:ea typeface="Gulim" pitchFamily="34" charset="-127"/>
                          <a:cs typeface="Arial" pitchFamily="34" charset="0"/>
                        </a:rPr>
                        <a:t>-</a:t>
                      </a:r>
                      <a:endParaRPr kumimoji="0" lang="ko-KR" altLang="en-US" sz="1400" b="0" i="0" u="none" strike="noStrike" cap="none" normalizeH="0" baseline="0" smtClean="0">
                        <a:ln>
                          <a:noFill/>
                        </a:ln>
                        <a:solidFill>
                          <a:srgbClr val="002060"/>
                        </a:solidFill>
                        <a:effectLst/>
                        <a:latin typeface="Arial" pitchFamily="34" charset="0"/>
                        <a:ea typeface="Gulim" pitchFamily="34" charset="-127"/>
                        <a:cs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bl>
          </a:graphicData>
        </a:graphic>
      </p:graphicFrame>
    </p:spTree>
    <p:extLst>
      <p:ext uri="{BB962C8B-B14F-4D97-AF65-F5344CB8AC3E}">
        <p14:creationId xmlns:p14="http://schemas.microsoft.com/office/powerpoint/2010/main" val="32429768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zh-CN" sz="3600" b="1" dirty="0" smtClean="0">
                <a:solidFill>
                  <a:schemeClr val="bg1"/>
                </a:solidFill>
                <a:ea typeface="宋体" pitchFamily="2" charset="-122"/>
              </a:rPr>
              <a:t>Heterogeneous Structure Fusion for Target Recognition in Infrared Imagery</a:t>
            </a:r>
          </a:p>
          <a:p>
            <a:pPr algn="ctr" eaLnBrk="1" hangingPunct="1"/>
            <a:endParaRPr lang="en-US" altLang="zh-CN" sz="2400" b="1" dirty="0" smtClean="0">
              <a:solidFill>
                <a:schemeClr val="bg1"/>
              </a:solidFill>
              <a:ea typeface="宋体" pitchFamily="2" charset="-122"/>
            </a:endParaRPr>
          </a:p>
          <a:p>
            <a:pPr algn="ctr" eaLnBrk="1" hangingPunct="1"/>
            <a:r>
              <a:rPr lang="en-US" altLang="zh-CN" sz="2000" dirty="0" err="1" smtClean="0">
                <a:solidFill>
                  <a:schemeClr val="bg1"/>
                </a:solidFill>
              </a:rPr>
              <a:t>Guangfeng</a:t>
            </a:r>
            <a:r>
              <a:rPr lang="en-US" altLang="zh-CN" sz="2000" dirty="0" smtClean="0">
                <a:solidFill>
                  <a:schemeClr val="bg1"/>
                </a:solidFill>
              </a:rPr>
              <a:t> Lin</a:t>
            </a:r>
            <a:r>
              <a:rPr lang="en-US" altLang="zh-CN" sz="2000" baseline="30000" dirty="0" smtClean="0">
                <a:solidFill>
                  <a:schemeClr val="bg1"/>
                </a:solidFill>
              </a:rPr>
              <a:t>1</a:t>
            </a:r>
            <a:r>
              <a:rPr lang="en-US" altLang="zh-CN" sz="2000" dirty="0" smtClean="0">
                <a:solidFill>
                  <a:schemeClr val="bg1"/>
                </a:solidFill>
              </a:rPr>
              <a:t>, </a:t>
            </a:r>
            <a:r>
              <a:rPr lang="en-US" altLang="zh-CN" sz="2000" dirty="0" err="1" smtClean="0">
                <a:solidFill>
                  <a:schemeClr val="bg1"/>
                </a:solidFill>
              </a:rPr>
              <a:t>Guoliang</a:t>
            </a:r>
            <a:r>
              <a:rPr lang="en-US" altLang="zh-CN" sz="2000" dirty="0" smtClean="0">
                <a:solidFill>
                  <a:schemeClr val="bg1"/>
                </a:solidFill>
              </a:rPr>
              <a:t> Fan</a:t>
            </a:r>
            <a:r>
              <a:rPr lang="en-US" altLang="zh-CN" sz="2000" baseline="30000" dirty="0" smtClean="0">
                <a:solidFill>
                  <a:schemeClr val="bg1"/>
                </a:solidFill>
              </a:rPr>
              <a:t>2</a:t>
            </a:r>
            <a:r>
              <a:rPr lang="en-US" altLang="zh-CN" sz="2000" dirty="0" smtClean="0">
                <a:solidFill>
                  <a:schemeClr val="bg1"/>
                </a:solidFill>
              </a:rPr>
              <a:t>, </a:t>
            </a:r>
            <a:r>
              <a:rPr lang="en-US" altLang="zh-CN" sz="2000" dirty="0" err="1" smtClean="0">
                <a:solidFill>
                  <a:schemeClr val="bg1"/>
                </a:solidFill>
              </a:rPr>
              <a:t>Liangjiang</a:t>
            </a:r>
            <a:r>
              <a:rPr lang="en-US" altLang="zh-CN" sz="2000" dirty="0" smtClean="0">
                <a:solidFill>
                  <a:schemeClr val="bg1"/>
                </a:solidFill>
              </a:rPr>
              <a:t> Yu</a:t>
            </a:r>
            <a:r>
              <a:rPr lang="en-US" altLang="zh-CN" sz="2000" baseline="30000" dirty="0" smtClean="0">
                <a:solidFill>
                  <a:schemeClr val="bg1"/>
                </a:solidFill>
              </a:rPr>
              <a:t>2</a:t>
            </a:r>
            <a:r>
              <a:rPr lang="en-US" altLang="zh-CN" sz="2000" dirty="0" smtClean="0">
                <a:solidFill>
                  <a:schemeClr val="bg1"/>
                </a:solidFill>
              </a:rPr>
              <a:t>, </a:t>
            </a:r>
          </a:p>
          <a:p>
            <a:pPr algn="ctr" eaLnBrk="1" hangingPunct="1"/>
            <a:r>
              <a:rPr lang="en-US" altLang="zh-CN" sz="2000" dirty="0" err="1" smtClean="0">
                <a:solidFill>
                  <a:schemeClr val="bg1"/>
                </a:solidFill>
              </a:rPr>
              <a:t>Xiaobing</a:t>
            </a:r>
            <a:r>
              <a:rPr lang="en-US" altLang="zh-CN" sz="2000" dirty="0" smtClean="0">
                <a:solidFill>
                  <a:schemeClr val="bg1"/>
                </a:solidFill>
              </a:rPr>
              <a:t> Kang</a:t>
            </a:r>
            <a:r>
              <a:rPr lang="en-US" altLang="zh-CN" sz="2000" baseline="30000" dirty="0" smtClean="0">
                <a:solidFill>
                  <a:schemeClr val="bg1"/>
                </a:solidFill>
              </a:rPr>
              <a:t>1</a:t>
            </a:r>
            <a:r>
              <a:rPr lang="en-US" altLang="zh-CN" sz="2000" dirty="0" smtClean="0">
                <a:solidFill>
                  <a:schemeClr val="bg1"/>
                </a:solidFill>
              </a:rPr>
              <a:t>, Erhu Zhang</a:t>
            </a:r>
            <a:r>
              <a:rPr lang="en-US" altLang="zh-CN" sz="2000" baseline="30000" dirty="0" smtClean="0">
                <a:solidFill>
                  <a:schemeClr val="bg1"/>
                </a:solidFill>
              </a:rPr>
              <a:t>1</a:t>
            </a:r>
          </a:p>
          <a:p>
            <a:pPr algn="ctr" eaLnBrk="1" hangingPunct="1"/>
            <a:r>
              <a:rPr lang="en-US" altLang="zh-CN" sz="2000" dirty="0" smtClean="0">
                <a:solidFill>
                  <a:schemeClr val="bg1"/>
                </a:solidFill>
              </a:rPr>
              <a:t>1 Xi’an University of Technology, 2 Oklahoma State University</a:t>
            </a:r>
            <a:endParaRPr lang="en-US" altLang="zh-CN" sz="2000" b="1" dirty="0" smtClean="0">
              <a:solidFill>
                <a:schemeClr val="bg1"/>
              </a:solidFill>
              <a:ea typeface="宋体" pitchFamily="2" charset="-122"/>
            </a:endParaRPr>
          </a:p>
        </p:txBody>
      </p:sp>
      <p:sp>
        <p:nvSpPr>
          <p:cNvPr id="3" name="TextBox 2"/>
          <p:cNvSpPr txBox="1"/>
          <p:nvPr/>
        </p:nvSpPr>
        <p:spPr>
          <a:xfrm>
            <a:off x="8460432" y="6484694"/>
            <a:ext cx="683568" cy="369332"/>
          </a:xfrm>
          <a:prstGeom prst="rect">
            <a:avLst/>
          </a:prstGeom>
          <a:noFill/>
        </p:spPr>
        <p:txBody>
          <a:bodyPr wrap="square" rtlCol="0">
            <a:spAutoFit/>
          </a:bodyPr>
          <a:lstStyle/>
          <a:p>
            <a:pPr algn="ctr"/>
            <a:r>
              <a:rPr lang="en-US" b="1" dirty="0" smtClean="0"/>
              <a:t>#13</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600" dirty="0">
                <a:solidFill>
                  <a:schemeClr val="tx1"/>
                </a:solidFill>
                <a:ea typeface="宋体" pitchFamily="2" charset="-122"/>
              </a:rPr>
              <a:t>Heterogeneous Structure Fusion for Target Recognition in Infrared Imagery</a:t>
            </a:r>
          </a:p>
        </p:txBody>
      </p:sp>
      <p:grpSp>
        <p:nvGrpSpPr>
          <p:cNvPr id="4" name="组合 2"/>
          <p:cNvGrpSpPr/>
          <p:nvPr/>
        </p:nvGrpSpPr>
        <p:grpSpPr>
          <a:xfrm>
            <a:off x="1030403" y="903149"/>
            <a:ext cx="7790069" cy="4850653"/>
            <a:chOff x="59702" y="903149"/>
            <a:chExt cx="7790069" cy="4850653"/>
          </a:xfrm>
        </p:grpSpPr>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933060"/>
              <a:ext cx="2597274" cy="1921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11"/>
            <p:cNvGrpSpPr/>
            <p:nvPr/>
          </p:nvGrpSpPr>
          <p:grpSpPr>
            <a:xfrm>
              <a:off x="5171659" y="903149"/>
              <a:ext cx="2678112" cy="1981803"/>
              <a:chOff x="4499992" y="933060"/>
              <a:chExt cx="2678112" cy="1981803"/>
            </a:xfrm>
          </p:grpSpPr>
          <p:pic>
            <p:nvPicPr>
              <p:cNvPr id="19" name="Picture 8"/>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4499992" y="933060"/>
                <a:ext cx="2678112" cy="1981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任意多边形 9"/>
              <p:cNvSpPr/>
              <p:nvPr/>
            </p:nvSpPr>
            <p:spPr>
              <a:xfrm>
                <a:off x="5718627" y="978792"/>
                <a:ext cx="1370444" cy="1372522"/>
              </a:xfrm>
              <a:custGeom>
                <a:avLst/>
                <a:gdLst>
                  <a:gd name="connsiteX0" fmla="*/ 2 w 1370444"/>
                  <a:gd name="connsiteY0" fmla="*/ 225894 h 1372522"/>
                  <a:gd name="connsiteX1" fmla="*/ 29030 w 1370444"/>
                  <a:gd name="connsiteY1" fmla="*/ 385551 h 1372522"/>
                  <a:gd name="connsiteX2" fmla="*/ 58059 w 1370444"/>
                  <a:gd name="connsiteY2" fmla="*/ 487151 h 1372522"/>
                  <a:gd name="connsiteX3" fmla="*/ 116116 w 1370444"/>
                  <a:gd name="connsiteY3" fmla="*/ 617779 h 1372522"/>
                  <a:gd name="connsiteX4" fmla="*/ 130630 w 1370444"/>
                  <a:gd name="connsiteY4" fmla="*/ 661322 h 1372522"/>
                  <a:gd name="connsiteX5" fmla="*/ 188687 w 1370444"/>
                  <a:gd name="connsiteY5" fmla="*/ 748408 h 1372522"/>
                  <a:gd name="connsiteX6" fmla="*/ 232230 w 1370444"/>
                  <a:gd name="connsiteY6" fmla="*/ 850008 h 1372522"/>
                  <a:gd name="connsiteX7" fmla="*/ 275773 w 1370444"/>
                  <a:gd name="connsiteY7" fmla="*/ 937094 h 1372522"/>
                  <a:gd name="connsiteX8" fmla="*/ 319316 w 1370444"/>
                  <a:gd name="connsiteY8" fmla="*/ 966122 h 1372522"/>
                  <a:gd name="connsiteX9" fmla="*/ 391887 w 1370444"/>
                  <a:gd name="connsiteY9" fmla="*/ 1096751 h 1372522"/>
                  <a:gd name="connsiteX10" fmla="*/ 420916 w 1370444"/>
                  <a:gd name="connsiteY10" fmla="*/ 1140294 h 1372522"/>
                  <a:gd name="connsiteX11" fmla="*/ 551544 w 1370444"/>
                  <a:gd name="connsiteY11" fmla="*/ 1212865 h 1372522"/>
                  <a:gd name="connsiteX12" fmla="*/ 725716 w 1370444"/>
                  <a:gd name="connsiteY12" fmla="*/ 1299951 h 1372522"/>
                  <a:gd name="connsiteX13" fmla="*/ 769259 w 1370444"/>
                  <a:gd name="connsiteY13" fmla="*/ 1314465 h 1372522"/>
                  <a:gd name="connsiteX14" fmla="*/ 812802 w 1370444"/>
                  <a:gd name="connsiteY14" fmla="*/ 1343494 h 1372522"/>
                  <a:gd name="connsiteX15" fmla="*/ 1103087 w 1370444"/>
                  <a:gd name="connsiteY15" fmla="*/ 1372522 h 1372522"/>
                  <a:gd name="connsiteX16" fmla="*/ 1291773 w 1370444"/>
                  <a:gd name="connsiteY16" fmla="*/ 1358008 h 1372522"/>
                  <a:gd name="connsiteX17" fmla="*/ 1306287 w 1370444"/>
                  <a:gd name="connsiteY17" fmla="*/ 1285437 h 1372522"/>
                  <a:gd name="connsiteX18" fmla="*/ 1349830 w 1370444"/>
                  <a:gd name="connsiteY18" fmla="*/ 1256408 h 1372522"/>
                  <a:gd name="connsiteX19" fmla="*/ 1349830 w 1370444"/>
                  <a:gd name="connsiteY19" fmla="*/ 1009665 h 1372522"/>
                  <a:gd name="connsiteX20" fmla="*/ 1335316 w 1370444"/>
                  <a:gd name="connsiteY20" fmla="*/ 879037 h 1372522"/>
                  <a:gd name="connsiteX21" fmla="*/ 1306287 w 1370444"/>
                  <a:gd name="connsiteY21" fmla="*/ 791951 h 1372522"/>
                  <a:gd name="connsiteX22" fmla="*/ 1277259 w 1370444"/>
                  <a:gd name="connsiteY22" fmla="*/ 661322 h 1372522"/>
                  <a:gd name="connsiteX23" fmla="*/ 1262744 w 1370444"/>
                  <a:gd name="connsiteY23" fmla="*/ 530694 h 1372522"/>
                  <a:gd name="connsiteX24" fmla="*/ 1248230 w 1370444"/>
                  <a:gd name="connsiteY24" fmla="*/ 487151 h 1372522"/>
                  <a:gd name="connsiteX25" fmla="*/ 1161144 w 1370444"/>
                  <a:gd name="connsiteY25" fmla="*/ 443608 h 1372522"/>
                  <a:gd name="connsiteX26" fmla="*/ 1117602 w 1370444"/>
                  <a:gd name="connsiteY26" fmla="*/ 414579 h 1372522"/>
                  <a:gd name="connsiteX27" fmla="*/ 1059544 w 1370444"/>
                  <a:gd name="connsiteY27" fmla="*/ 327494 h 1372522"/>
                  <a:gd name="connsiteX28" fmla="*/ 1045030 w 1370444"/>
                  <a:gd name="connsiteY28" fmla="*/ 283951 h 1372522"/>
                  <a:gd name="connsiteX29" fmla="*/ 986973 w 1370444"/>
                  <a:gd name="connsiteY29" fmla="*/ 196865 h 1372522"/>
                  <a:gd name="connsiteX30" fmla="*/ 856344 w 1370444"/>
                  <a:gd name="connsiteY30" fmla="*/ 124294 h 1372522"/>
                  <a:gd name="connsiteX31" fmla="*/ 812802 w 1370444"/>
                  <a:gd name="connsiteY31" fmla="*/ 95265 h 1372522"/>
                  <a:gd name="connsiteX32" fmla="*/ 711202 w 1370444"/>
                  <a:gd name="connsiteY32" fmla="*/ 66237 h 1372522"/>
                  <a:gd name="connsiteX33" fmla="*/ 493487 w 1370444"/>
                  <a:gd name="connsiteY33" fmla="*/ 37208 h 1372522"/>
                  <a:gd name="connsiteX34" fmla="*/ 145144 w 1370444"/>
                  <a:gd name="connsiteY34" fmla="*/ 37208 h 1372522"/>
                  <a:gd name="connsiteX35" fmla="*/ 116116 w 1370444"/>
                  <a:gd name="connsiteY35" fmla="*/ 124294 h 1372522"/>
                  <a:gd name="connsiteX36" fmla="*/ 72573 w 1370444"/>
                  <a:gd name="connsiteY36" fmla="*/ 211379 h 1372522"/>
                  <a:gd name="connsiteX37" fmla="*/ 29030 w 1370444"/>
                  <a:gd name="connsiteY37" fmla="*/ 240408 h 1372522"/>
                  <a:gd name="connsiteX38" fmla="*/ 2 w 1370444"/>
                  <a:gd name="connsiteY38" fmla="*/ 225894 h 137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0444" h="1372522">
                    <a:moveTo>
                      <a:pt x="2" y="225894"/>
                    </a:moveTo>
                    <a:cubicBezTo>
                      <a:pt x="2" y="250084"/>
                      <a:pt x="-802" y="281138"/>
                      <a:pt x="29030" y="385551"/>
                    </a:cubicBezTo>
                    <a:cubicBezTo>
                      <a:pt x="35233" y="407260"/>
                      <a:pt x="46456" y="463946"/>
                      <a:pt x="58059" y="487151"/>
                    </a:cubicBezTo>
                    <a:cubicBezTo>
                      <a:pt x="127058" y="625149"/>
                      <a:pt x="41229" y="393119"/>
                      <a:pt x="116116" y="617779"/>
                    </a:cubicBezTo>
                    <a:cubicBezTo>
                      <a:pt x="120954" y="632293"/>
                      <a:pt x="122143" y="648592"/>
                      <a:pt x="130630" y="661322"/>
                    </a:cubicBezTo>
                    <a:lnTo>
                      <a:pt x="188687" y="748408"/>
                    </a:lnTo>
                    <a:cubicBezTo>
                      <a:pt x="218897" y="869241"/>
                      <a:pt x="182112" y="749770"/>
                      <a:pt x="232230" y="850008"/>
                    </a:cubicBezTo>
                    <a:cubicBezTo>
                      <a:pt x="255839" y="897227"/>
                      <a:pt x="234177" y="895498"/>
                      <a:pt x="275773" y="937094"/>
                    </a:cubicBezTo>
                    <a:cubicBezTo>
                      <a:pt x="288108" y="949429"/>
                      <a:pt x="304802" y="956446"/>
                      <a:pt x="319316" y="966122"/>
                    </a:cubicBezTo>
                    <a:cubicBezTo>
                      <a:pt x="344862" y="1042762"/>
                      <a:pt x="325344" y="996936"/>
                      <a:pt x="391887" y="1096751"/>
                    </a:cubicBezTo>
                    <a:cubicBezTo>
                      <a:pt x="401563" y="1111265"/>
                      <a:pt x="406402" y="1130618"/>
                      <a:pt x="420916" y="1140294"/>
                    </a:cubicBezTo>
                    <a:cubicBezTo>
                      <a:pt x="520732" y="1206837"/>
                      <a:pt x="474904" y="1187318"/>
                      <a:pt x="551544" y="1212865"/>
                    </a:cubicBezTo>
                    <a:cubicBezTo>
                      <a:pt x="664088" y="1287894"/>
                      <a:pt x="605534" y="1259890"/>
                      <a:pt x="725716" y="1299951"/>
                    </a:cubicBezTo>
                    <a:lnTo>
                      <a:pt x="769259" y="1314465"/>
                    </a:lnTo>
                    <a:cubicBezTo>
                      <a:pt x="783773" y="1324141"/>
                      <a:pt x="796469" y="1337369"/>
                      <a:pt x="812802" y="1343494"/>
                    </a:cubicBezTo>
                    <a:cubicBezTo>
                      <a:pt x="875024" y="1366827"/>
                      <a:pt x="1101543" y="1372419"/>
                      <a:pt x="1103087" y="1372522"/>
                    </a:cubicBezTo>
                    <a:lnTo>
                      <a:pt x="1291773" y="1358008"/>
                    </a:lnTo>
                    <a:cubicBezTo>
                      <a:pt x="1314448" y="1348290"/>
                      <a:pt x="1294048" y="1306856"/>
                      <a:pt x="1306287" y="1285437"/>
                    </a:cubicBezTo>
                    <a:cubicBezTo>
                      <a:pt x="1314942" y="1270291"/>
                      <a:pt x="1335316" y="1266084"/>
                      <a:pt x="1349830" y="1256408"/>
                    </a:cubicBezTo>
                    <a:cubicBezTo>
                      <a:pt x="1385211" y="1150262"/>
                      <a:pt x="1368124" y="1220054"/>
                      <a:pt x="1349830" y="1009665"/>
                    </a:cubicBezTo>
                    <a:cubicBezTo>
                      <a:pt x="1346035" y="966019"/>
                      <a:pt x="1343908" y="921997"/>
                      <a:pt x="1335316" y="879037"/>
                    </a:cubicBezTo>
                    <a:cubicBezTo>
                      <a:pt x="1329315" y="849032"/>
                      <a:pt x="1313708" y="821636"/>
                      <a:pt x="1306287" y="791951"/>
                    </a:cubicBezTo>
                    <a:cubicBezTo>
                      <a:pt x="1295722" y="749690"/>
                      <a:pt x="1283402" y="704321"/>
                      <a:pt x="1277259" y="661322"/>
                    </a:cubicBezTo>
                    <a:cubicBezTo>
                      <a:pt x="1271063" y="617952"/>
                      <a:pt x="1269947" y="573909"/>
                      <a:pt x="1262744" y="530694"/>
                    </a:cubicBezTo>
                    <a:cubicBezTo>
                      <a:pt x="1260229" y="515603"/>
                      <a:pt x="1257787" y="499098"/>
                      <a:pt x="1248230" y="487151"/>
                    </a:cubicBezTo>
                    <a:cubicBezTo>
                      <a:pt x="1227767" y="461572"/>
                      <a:pt x="1189829" y="453169"/>
                      <a:pt x="1161144" y="443608"/>
                    </a:cubicBezTo>
                    <a:cubicBezTo>
                      <a:pt x="1146630" y="433932"/>
                      <a:pt x="1129089" y="427707"/>
                      <a:pt x="1117602" y="414579"/>
                    </a:cubicBezTo>
                    <a:cubicBezTo>
                      <a:pt x="1094628" y="388323"/>
                      <a:pt x="1059544" y="327494"/>
                      <a:pt x="1059544" y="327494"/>
                    </a:cubicBezTo>
                    <a:cubicBezTo>
                      <a:pt x="1054706" y="312980"/>
                      <a:pt x="1052460" y="297325"/>
                      <a:pt x="1045030" y="283951"/>
                    </a:cubicBezTo>
                    <a:cubicBezTo>
                      <a:pt x="1028087" y="253453"/>
                      <a:pt x="1016002" y="216217"/>
                      <a:pt x="986973" y="196865"/>
                    </a:cubicBezTo>
                    <a:cubicBezTo>
                      <a:pt x="887157" y="130321"/>
                      <a:pt x="932985" y="149840"/>
                      <a:pt x="856344" y="124294"/>
                    </a:cubicBezTo>
                    <a:cubicBezTo>
                      <a:pt x="841830" y="114618"/>
                      <a:pt x="828404" y="103066"/>
                      <a:pt x="812802" y="95265"/>
                    </a:cubicBezTo>
                    <a:cubicBezTo>
                      <a:pt x="795038" y="86383"/>
                      <a:pt x="725816" y="68894"/>
                      <a:pt x="711202" y="66237"/>
                    </a:cubicBezTo>
                    <a:cubicBezTo>
                      <a:pt x="667114" y="58221"/>
                      <a:pt x="533947" y="42265"/>
                      <a:pt x="493487" y="37208"/>
                    </a:cubicBezTo>
                    <a:cubicBezTo>
                      <a:pt x="372832" y="-3010"/>
                      <a:pt x="336360" y="-20988"/>
                      <a:pt x="145144" y="37208"/>
                    </a:cubicBezTo>
                    <a:cubicBezTo>
                      <a:pt x="115871" y="46117"/>
                      <a:pt x="125792" y="95265"/>
                      <a:pt x="116116" y="124294"/>
                    </a:cubicBezTo>
                    <a:cubicBezTo>
                      <a:pt x="104311" y="159710"/>
                      <a:pt x="100711" y="183241"/>
                      <a:pt x="72573" y="211379"/>
                    </a:cubicBezTo>
                    <a:cubicBezTo>
                      <a:pt x="60238" y="223714"/>
                      <a:pt x="44632" y="232607"/>
                      <a:pt x="29030" y="240408"/>
                    </a:cubicBezTo>
                    <a:cubicBezTo>
                      <a:pt x="24703" y="242572"/>
                      <a:pt x="2" y="201704"/>
                      <a:pt x="2" y="225894"/>
                    </a:cubicBezTo>
                    <a:close/>
                  </a:path>
                </a:pathLst>
              </a:custGeom>
              <a:solidFill>
                <a:schemeClr val="lt1">
                  <a:alpha val="25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sp>
            <p:nvSpPr>
              <p:cNvPr id="21" name="任意多边形 10"/>
              <p:cNvSpPr/>
              <p:nvPr/>
            </p:nvSpPr>
            <p:spPr>
              <a:xfrm>
                <a:off x="4499992" y="1377047"/>
                <a:ext cx="2336237" cy="1537816"/>
              </a:xfrm>
              <a:custGeom>
                <a:avLst/>
                <a:gdLst>
                  <a:gd name="connsiteX0" fmla="*/ 159657 w 2235200"/>
                  <a:gd name="connsiteY0" fmla="*/ 45353 h 1526555"/>
                  <a:gd name="connsiteX1" fmla="*/ 232228 w 2235200"/>
                  <a:gd name="connsiteY1" fmla="*/ 16324 h 1526555"/>
                  <a:gd name="connsiteX2" fmla="*/ 754742 w 2235200"/>
                  <a:gd name="connsiteY2" fmla="*/ 16324 h 1526555"/>
                  <a:gd name="connsiteX3" fmla="*/ 841828 w 2235200"/>
                  <a:gd name="connsiteY3" fmla="*/ 45353 h 1526555"/>
                  <a:gd name="connsiteX4" fmla="*/ 885371 w 2235200"/>
                  <a:gd name="connsiteY4" fmla="*/ 59867 h 1526555"/>
                  <a:gd name="connsiteX5" fmla="*/ 914400 w 2235200"/>
                  <a:gd name="connsiteY5" fmla="*/ 103410 h 1526555"/>
                  <a:gd name="connsiteX6" fmla="*/ 928914 w 2235200"/>
                  <a:gd name="connsiteY6" fmla="*/ 146953 h 1526555"/>
                  <a:gd name="connsiteX7" fmla="*/ 1030514 w 2235200"/>
                  <a:gd name="connsiteY7" fmla="*/ 277582 h 1526555"/>
                  <a:gd name="connsiteX8" fmla="*/ 1059542 w 2235200"/>
                  <a:gd name="connsiteY8" fmla="*/ 321124 h 1526555"/>
                  <a:gd name="connsiteX9" fmla="*/ 1146628 w 2235200"/>
                  <a:gd name="connsiteY9" fmla="*/ 350153 h 1526555"/>
                  <a:gd name="connsiteX10" fmla="*/ 1190171 w 2235200"/>
                  <a:gd name="connsiteY10" fmla="*/ 364667 h 1526555"/>
                  <a:gd name="connsiteX11" fmla="*/ 1248228 w 2235200"/>
                  <a:gd name="connsiteY11" fmla="*/ 495296 h 1526555"/>
                  <a:gd name="connsiteX12" fmla="*/ 1262742 w 2235200"/>
                  <a:gd name="connsiteY12" fmla="*/ 538839 h 1526555"/>
                  <a:gd name="connsiteX13" fmla="*/ 1291771 w 2235200"/>
                  <a:gd name="connsiteY13" fmla="*/ 582382 h 1526555"/>
                  <a:gd name="connsiteX14" fmla="*/ 1335314 w 2235200"/>
                  <a:gd name="connsiteY14" fmla="*/ 669467 h 1526555"/>
                  <a:gd name="connsiteX15" fmla="*/ 1349828 w 2235200"/>
                  <a:gd name="connsiteY15" fmla="*/ 713010 h 1526555"/>
                  <a:gd name="connsiteX16" fmla="*/ 1436914 w 2235200"/>
                  <a:gd name="connsiteY16" fmla="*/ 771067 h 1526555"/>
                  <a:gd name="connsiteX17" fmla="*/ 1524000 w 2235200"/>
                  <a:gd name="connsiteY17" fmla="*/ 814610 h 1526555"/>
                  <a:gd name="connsiteX18" fmla="*/ 1567542 w 2235200"/>
                  <a:gd name="connsiteY18" fmla="*/ 858153 h 1526555"/>
                  <a:gd name="connsiteX19" fmla="*/ 1698171 w 2235200"/>
                  <a:gd name="connsiteY19" fmla="*/ 901696 h 1526555"/>
                  <a:gd name="connsiteX20" fmla="*/ 1886857 w 2235200"/>
                  <a:gd name="connsiteY20" fmla="*/ 945239 h 1526555"/>
                  <a:gd name="connsiteX21" fmla="*/ 2061028 w 2235200"/>
                  <a:gd name="connsiteY21" fmla="*/ 974267 h 1526555"/>
                  <a:gd name="connsiteX22" fmla="*/ 2162628 w 2235200"/>
                  <a:gd name="connsiteY22" fmla="*/ 1046839 h 1526555"/>
                  <a:gd name="connsiteX23" fmla="*/ 2191657 w 2235200"/>
                  <a:gd name="connsiteY23" fmla="*/ 1090382 h 1526555"/>
                  <a:gd name="connsiteX24" fmla="*/ 2235200 w 2235200"/>
                  <a:gd name="connsiteY24" fmla="*/ 1235524 h 1526555"/>
                  <a:gd name="connsiteX25" fmla="*/ 2220685 w 2235200"/>
                  <a:gd name="connsiteY25" fmla="*/ 1351639 h 1526555"/>
                  <a:gd name="connsiteX26" fmla="*/ 2104571 w 2235200"/>
                  <a:gd name="connsiteY26" fmla="*/ 1453239 h 1526555"/>
                  <a:gd name="connsiteX27" fmla="*/ 1857828 w 2235200"/>
                  <a:gd name="connsiteY27" fmla="*/ 1496782 h 1526555"/>
                  <a:gd name="connsiteX28" fmla="*/ 1785257 w 2235200"/>
                  <a:gd name="connsiteY28" fmla="*/ 1511296 h 1526555"/>
                  <a:gd name="connsiteX29" fmla="*/ 1161142 w 2235200"/>
                  <a:gd name="connsiteY29" fmla="*/ 1511296 h 1526555"/>
                  <a:gd name="connsiteX30" fmla="*/ 943428 w 2235200"/>
                  <a:gd name="connsiteY30" fmla="*/ 1496782 h 1526555"/>
                  <a:gd name="connsiteX31" fmla="*/ 798285 w 2235200"/>
                  <a:gd name="connsiteY31" fmla="*/ 1482267 h 1526555"/>
                  <a:gd name="connsiteX32" fmla="*/ 609600 w 2235200"/>
                  <a:gd name="connsiteY32" fmla="*/ 1467753 h 1526555"/>
                  <a:gd name="connsiteX33" fmla="*/ 464457 w 2235200"/>
                  <a:gd name="connsiteY33" fmla="*/ 1438724 h 1526555"/>
                  <a:gd name="connsiteX34" fmla="*/ 348342 w 2235200"/>
                  <a:gd name="connsiteY34" fmla="*/ 1409696 h 1526555"/>
                  <a:gd name="connsiteX35" fmla="*/ 275771 w 2235200"/>
                  <a:gd name="connsiteY35" fmla="*/ 1337124 h 1526555"/>
                  <a:gd name="connsiteX36" fmla="*/ 232228 w 2235200"/>
                  <a:gd name="connsiteY36" fmla="*/ 1206496 h 1526555"/>
                  <a:gd name="connsiteX37" fmla="*/ 217714 w 2235200"/>
                  <a:gd name="connsiteY37" fmla="*/ 1162953 h 1526555"/>
                  <a:gd name="connsiteX38" fmla="*/ 174171 w 2235200"/>
                  <a:gd name="connsiteY38" fmla="*/ 1133924 h 1526555"/>
                  <a:gd name="connsiteX39" fmla="*/ 159657 w 2235200"/>
                  <a:gd name="connsiteY39" fmla="*/ 1090382 h 1526555"/>
                  <a:gd name="connsiteX40" fmla="*/ 87085 w 2235200"/>
                  <a:gd name="connsiteY40" fmla="*/ 1003296 h 1526555"/>
                  <a:gd name="connsiteX41" fmla="*/ 43542 w 2235200"/>
                  <a:gd name="connsiteY41" fmla="*/ 974267 h 1526555"/>
                  <a:gd name="connsiteX42" fmla="*/ 14514 w 2235200"/>
                  <a:gd name="connsiteY42" fmla="*/ 887182 h 1526555"/>
                  <a:gd name="connsiteX43" fmla="*/ 0 w 2235200"/>
                  <a:gd name="connsiteY43" fmla="*/ 843639 h 1526555"/>
                  <a:gd name="connsiteX44" fmla="*/ 14514 w 2235200"/>
                  <a:gd name="connsiteY44" fmla="*/ 553353 h 1526555"/>
                  <a:gd name="connsiteX45" fmla="*/ 43542 w 2235200"/>
                  <a:gd name="connsiteY45" fmla="*/ 408210 h 1526555"/>
                  <a:gd name="connsiteX46" fmla="*/ 72571 w 2235200"/>
                  <a:gd name="connsiteY46" fmla="*/ 292096 h 1526555"/>
                  <a:gd name="connsiteX47" fmla="*/ 130628 w 2235200"/>
                  <a:gd name="connsiteY47" fmla="*/ 205010 h 1526555"/>
                  <a:gd name="connsiteX48" fmla="*/ 159657 w 2235200"/>
                  <a:gd name="connsiteY48" fmla="*/ 103410 h 1526555"/>
                  <a:gd name="connsiteX49" fmla="*/ 159657 w 2235200"/>
                  <a:gd name="connsiteY49" fmla="*/ 45353 h 1526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235200" h="1526555">
                    <a:moveTo>
                      <a:pt x="159657" y="45353"/>
                    </a:moveTo>
                    <a:cubicBezTo>
                      <a:pt x="171752" y="30839"/>
                      <a:pt x="206841" y="22182"/>
                      <a:pt x="232228" y="16324"/>
                    </a:cubicBezTo>
                    <a:cubicBezTo>
                      <a:pt x="383372" y="-18556"/>
                      <a:pt x="655060" y="12764"/>
                      <a:pt x="754742" y="16324"/>
                    </a:cubicBezTo>
                    <a:lnTo>
                      <a:pt x="841828" y="45353"/>
                    </a:lnTo>
                    <a:lnTo>
                      <a:pt x="885371" y="59867"/>
                    </a:lnTo>
                    <a:cubicBezTo>
                      <a:pt x="895047" y="74381"/>
                      <a:pt x="906599" y="87808"/>
                      <a:pt x="914400" y="103410"/>
                    </a:cubicBezTo>
                    <a:cubicBezTo>
                      <a:pt x="921242" y="117094"/>
                      <a:pt x="921484" y="133579"/>
                      <a:pt x="928914" y="146953"/>
                    </a:cubicBezTo>
                    <a:cubicBezTo>
                      <a:pt x="1002280" y="279013"/>
                      <a:pt x="959993" y="192957"/>
                      <a:pt x="1030514" y="277582"/>
                    </a:cubicBezTo>
                    <a:cubicBezTo>
                      <a:pt x="1041681" y="290983"/>
                      <a:pt x="1044750" y="311879"/>
                      <a:pt x="1059542" y="321124"/>
                    </a:cubicBezTo>
                    <a:cubicBezTo>
                      <a:pt x="1085490" y="337341"/>
                      <a:pt x="1117599" y="340477"/>
                      <a:pt x="1146628" y="350153"/>
                    </a:cubicBezTo>
                    <a:lnTo>
                      <a:pt x="1190171" y="364667"/>
                    </a:lnTo>
                    <a:cubicBezTo>
                      <a:pt x="1236173" y="433670"/>
                      <a:pt x="1213684" y="391661"/>
                      <a:pt x="1248228" y="495296"/>
                    </a:cubicBezTo>
                    <a:cubicBezTo>
                      <a:pt x="1253066" y="509810"/>
                      <a:pt x="1254255" y="526109"/>
                      <a:pt x="1262742" y="538839"/>
                    </a:cubicBezTo>
                    <a:lnTo>
                      <a:pt x="1291771" y="582382"/>
                    </a:lnTo>
                    <a:cubicBezTo>
                      <a:pt x="1328253" y="691828"/>
                      <a:pt x="1279040" y="556919"/>
                      <a:pt x="1335314" y="669467"/>
                    </a:cubicBezTo>
                    <a:cubicBezTo>
                      <a:pt x="1342156" y="683151"/>
                      <a:pt x="1339010" y="702192"/>
                      <a:pt x="1349828" y="713010"/>
                    </a:cubicBezTo>
                    <a:cubicBezTo>
                      <a:pt x="1374498" y="737680"/>
                      <a:pt x="1407885" y="751715"/>
                      <a:pt x="1436914" y="771067"/>
                    </a:cubicBezTo>
                    <a:cubicBezTo>
                      <a:pt x="1493188" y="808583"/>
                      <a:pt x="1463907" y="794579"/>
                      <a:pt x="1524000" y="814610"/>
                    </a:cubicBezTo>
                    <a:cubicBezTo>
                      <a:pt x="1538514" y="829124"/>
                      <a:pt x="1549599" y="848185"/>
                      <a:pt x="1567542" y="858153"/>
                    </a:cubicBezTo>
                    <a:cubicBezTo>
                      <a:pt x="1567547" y="858156"/>
                      <a:pt x="1676397" y="894438"/>
                      <a:pt x="1698171" y="901696"/>
                    </a:cubicBezTo>
                    <a:cubicBezTo>
                      <a:pt x="1818314" y="941743"/>
                      <a:pt x="1630634" y="881184"/>
                      <a:pt x="1886857" y="945239"/>
                    </a:cubicBezTo>
                    <a:cubicBezTo>
                      <a:pt x="1982755" y="969213"/>
                      <a:pt x="1925120" y="957279"/>
                      <a:pt x="2061028" y="974267"/>
                    </a:cubicBezTo>
                    <a:cubicBezTo>
                      <a:pt x="2191658" y="1017811"/>
                      <a:pt x="2123923" y="969429"/>
                      <a:pt x="2162628" y="1046839"/>
                    </a:cubicBezTo>
                    <a:cubicBezTo>
                      <a:pt x="2170429" y="1062441"/>
                      <a:pt x="2181981" y="1075868"/>
                      <a:pt x="2191657" y="1090382"/>
                    </a:cubicBezTo>
                    <a:cubicBezTo>
                      <a:pt x="2226993" y="1196391"/>
                      <a:pt x="2213263" y="1147782"/>
                      <a:pt x="2235200" y="1235524"/>
                    </a:cubicBezTo>
                    <a:cubicBezTo>
                      <a:pt x="2230362" y="1274229"/>
                      <a:pt x="2230948" y="1314007"/>
                      <a:pt x="2220685" y="1351639"/>
                    </a:cubicBezTo>
                    <a:cubicBezTo>
                      <a:pt x="2207246" y="1400917"/>
                      <a:pt x="2136290" y="1432094"/>
                      <a:pt x="2104571" y="1453239"/>
                    </a:cubicBezTo>
                    <a:cubicBezTo>
                      <a:pt x="2004528" y="1519934"/>
                      <a:pt x="2078423" y="1481024"/>
                      <a:pt x="1857828" y="1496782"/>
                    </a:cubicBezTo>
                    <a:cubicBezTo>
                      <a:pt x="1833638" y="1501620"/>
                      <a:pt x="1809776" y="1508572"/>
                      <a:pt x="1785257" y="1511296"/>
                    </a:cubicBezTo>
                    <a:cubicBezTo>
                      <a:pt x="1530706" y="1539579"/>
                      <a:pt x="1477904" y="1521855"/>
                      <a:pt x="1161142" y="1511296"/>
                    </a:cubicBezTo>
                    <a:lnTo>
                      <a:pt x="943428" y="1496782"/>
                    </a:lnTo>
                    <a:cubicBezTo>
                      <a:pt x="894961" y="1492905"/>
                      <a:pt x="846725" y="1486479"/>
                      <a:pt x="798285" y="1482267"/>
                    </a:cubicBezTo>
                    <a:cubicBezTo>
                      <a:pt x="735441" y="1476802"/>
                      <a:pt x="672495" y="1472591"/>
                      <a:pt x="609600" y="1467753"/>
                    </a:cubicBezTo>
                    <a:cubicBezTo>
                      <a:pt x="426494" y="1421978"/>
                      <a:pt x="713578" y="1492107"/>
                      <a:pt x="464457" y="1438724"/>
                    </a:cubicBezTo>
                    <a:cubicBezTo>
                      <a:pt x="425446" y="1430365"/>
                      <a:pt x="348342" y="1409696"/>
                      <a:pt x="348342" y="1409696"/>
                    </a:cubicBezTo>
                    <a:cubicBezTo>
                      <a:pt x="308620" y="1383214"/>
                      <a:pt x="296142" y="1382958"/>
                      <a:pt x="275771" y="1337124"/>
                    </a:cubicBezTo>
                    <a:cubicBezTo>
                      <a:pt x="275765" y="1337110"/>
                      <a:pt x="239487" y="1228274"/>
                      <a:pt x="232228" y="1206496"/>
                    </a:cubicBezTo>
                    <a:cubicBezTo>
                      <a:pt x="227390" y="1191982"/>
                      <a:pt x="230444" y="1171440"/>
                      <a:pt x="217714" y="1162953"/>
                    </a:cubicBezTo>
                    <a:lnTo>
                      <a:pt x="174171" y="1133924"/>
                    </a:lnTo>
                    <a:cubicBezTo>
                      <a:pt x="169333" y="1119410"/>
                      <a:pt x="166499" y="1104066"/>
                      <a:pt x="159657" y="1090382"/>
                    </a:cubicBezTo>
                    <a:cubicBezTo>
                      <a:pt x="143347" y="1057762"/>
                      <a:pt x="114599" y="1026224"/>
                      <a:pt x="87085" y="1003296"/>
                    </a:cubicBezTo>
                    <a:cubicBezTo>
                      <a:pt x="73684" y="992129"/>
                      <a:pt x="58056" y="983943"/>
                      <a:pt x="43542" y="974267"/>
                    </a:cubicBezTo>
                    <a:lnTo>
                      <a:pt x="14514" y="887182"/>
                    </a:lnTo>
                    <a:lnTo>
                      <a:pt x="0" y="843639"/>
                    </a:lnTo>
                    <a:cubicBezTo>
                      <a:pt x="4838" y="746877"/>
                      <a:pt x="7084" y="649951"/>
                      <a:pt x="14514" y="553353"/>
                    </a:cubicBezTo>
                    <a:cubicBezTo>
                      <a:pt x="19533" y="488109"/>
                      <a:pt x="30550" y="466675"/>
                      <a:pt x="43542" y="408210"/>
                    </a:cubicBezTo>
                    <a:cubicBezTo>
                      <a:pt x="48307" y="386768"/>
                      <a:pt x="58164" y="318029"/>
                      <a:pt x="72571" y="292096"/>
                    </a:cubicBezTo>
                    <a:cubicBezTo>
                      <a:pt x="89514" y="261598"/>
                      <a:pt x="130628" y="205010"/>
                      <a:pt x="130628" y="205010"/>
                    </a:cubicBezTo>
                    <a:cubicBezTo>
                      <a:pt x="133340" y="194161"/>
                      <a:pt x="150731" y="118286"/>
                      <a:pt x="159657" y="103410"/>
                    </a:cubicBezTo>
                    <a:cubicBezTo>
                      <a:pt x="166697" y="91676"/>
                      <a:pt x="147562" y="59867"/>
                      <a:pt x="159657" y="45353"/>
                    </a:cubicBezTo>
                    <a:close/>
                  </a:path>
                </a:pathLst>
              </a:custGeom>
              <a:solidFill>
                <a:schemeClr val="lt1">
                  <a:alpha val="8000"/>
                </a:schemeClr>
              </a:solidFill>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grpSp>
        <p:sp>
          <p:nvSpPr>
            <p:cNvPr id="7" name="矩形 12"/>
            <p:cNvSpPr/>
            <p:nvPr/>
          </p:nvSpPr>
          <p:spPr>
            <a:xfrm>
              <a:off x="3621945" y="1293886"/>
              <a:ext cx="1535763" cy="400110"/>
            </a:xfrm>
            <a:prstGeom prst="rect">
              <a:avLst/>
            </a:prstGeom>
          </p:spPr>
          <p:txBody>
            <a:bodyPr wrap="square">
              <a:spAutoFit/>
            </a:bodyPr>
            <a:lstStyle/>
            <a:p>
              <a:r>
                <a:rPr lang="en-US" altLang="zh-CN" sz="2000" dirty="0" err="1" smtClean="0"/>
                <a:t>separability</a:t>
              </a:r>
              <a:endParaRPr lang="zh-CN" altLang="en-US" sz="2000" dirty="0"/>
            </a:p>
          </p:txBody>
        </p:sp>
        <p:sp>
          <p:nvSpPr>
            <p:cNvPr id="8" name="右箭头 15"/>
            <p:cNvSpPr/>
            <p:nvPr/>
          </p:nvSpPr>
          <p:spPr>
            <a:xfrm>
              <a:off x="3686514" y="1791371"/>
              <a:ext cx="890269" cy="205359"/>
            </a:xfrm>
            <a:prstGeom prst="righ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9" name="Picture 9"/>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LineDrawing/>
                      </a14:imgEffect>
                    </a14:imgLayer>
                  </a14:imgProps>
                </a:ext>
                <a:ext uri="{28A0092B-C50C-407E-A947-70E740481C1C}">
                  <a14:useLocalDpi xmlns:a14="http://schemas.microsoft.com/office/drawing/2010/main" val="0"/>
                </a:ext>
              </a:extLst>
            </a:blip>
            <a:srcRect/>
            <a:stretch>
              <a:fillRect/>
            </a:stretch>
          </p:blipFill>
          <p:spPr bwMode="auto">
            <a:xfrm>
              <a:off x="651735" y="3608539"/>
              <a:ext cx="1706881" cy="126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822763" flipV="1">
              <a:off x="1417473" y="3029356"/>
              <a:ext cx="640060" cy="338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24"/>
            <p:cNvSpPr/>
            <p:nvPr/>
          </p:nvSpPr>
          <p:spPr>
            <a:xfrm>
              <a:off x="59702" y="2900653"/>
              <a:ext cx="1677801" cy="707886"/>
            </a:xfrm>
            <a:prstGeom prst="rect">
              <a:avLst/>
            </a:prstGeom>
          </p:spPr>
          <p:txBody>
            <a:bodyPr wrap="square">
              <a:spAutoFit/>
            </a:bodyPr>
            <a:lstStyle/>
            <a:p>
              <a:r>
                <a:rPr lang="en-US" altLang="zh-CN" sz="2000" dirty="0" smtClean="0"/>
                <a:t>Hog Feature extraction 1</a:t>
              </a:r>
              <a:endParaRPr lang="zh-CN" altLang="en-US" sz="2000" dirty="0"/>
            </a:p>
          </p:txBody>
        </p:sp>
        <p:pic>
          <p:nvPicPr>
            <p:cNvPr id="12" name="Picture 12"/>
            <p:cNvPicPr>
              <a:picLocks noChangeAspect="1" noChangeArrowheads="1"/>
            </p:cNvPicPr>
            <p:nvPr/>
          </p:nvPicPr>
          <p:blipFill>
            <a:blip r:embed="rId7">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4921931" y="3631454"/>
              <a:ext cx="1706563" cy="126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19817" flipV="1">
              <a:off x="3345416" y="2955347"/>
              <a:ext cx="1572464" cy="33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33"/>
            <p:cNvSpPr/>
            <p:nvPr/>
          </p:nvSpPr>
          <p:spPr>
            <a:xfrm>
              <a:off x="5007330" y="2923994"/>
              <a:ext cx="1621164" cy="707886"/>
            </a:xfrm>
            <a:prstGeom prst="rect">
              <a:avLst/>
            </a:prstGeom>
          </p:spPr>
          <p:txBody>
            <a:bodyPr wrap="square">
              <a:spAutoFit/>
            </a:bodyPr>
            <a:lstStyle/>
            <a:p>
              <a:r>
                <a:rPr lang="en-US" altLang="zh-CN" sz="2000" dirty="0" smtClean="0"/>
                <a:t>LBP Feature extraction 2</a:t>
              </a:r>
              <a:endParaRPr lang="zh-CN" altLang="en-US" sz="2000" dirty="0"/>
            </a:p>
          </p:txBody>
        </p:sp>
        <p:sp>
          <p:nvSpPr>
            <p:cNvPr id="15" name="矩形 36"/>
            <p:cNvSpPr/>
            <p:nvPr/>
          </p:nvSpPr>
          <p:spPr>
            <a:xfrm>
              <a:off x="4887853" y="5029774"/>
              <a:ext cx="2342072" cy="707886"/>
            </a:xfrm>
            <a:prstGeom prst="rect">
              <a:avLst/>
            </a:prstGeom>
          </p:spPr>
          <p:txBody>
            <a:bodyPr wrap="square">
              <a:spAutoFit/>
            </a:bodyPr>
            <a:lstStyle/>
            <a:p>
              <a:r>
                <a:rPr lang="en-US" altLang="zh-CN" sz="2000" dirty="0" smtClean="0"/>
                <a:t>Internal structure ( observation 2)</a:t>
              </a:r>
              <a:endParaRPr lang="zh-CN" altLang="en-US" sz="2000" dirty="0"/>
            </a:p>
          </p:txBody>
        </p:sp>
        <p:sp>
          <p:nvSpPr>
            <p:cNvPr id="16" name="矩形 37"/>
            <p:cNvSpPr/>
            <p:nvPr/>
          </p:nvSpPr>
          <p:spPr>
            <a:xfrm>
              <a:off x="576829" y="5045916"/>
              <a:ext cx="2342072" cy="707886"/>
            </a:xfrm>
            <a:prstGeom prst="rect">
              <a:avLst/>
            </a:prstGeom>
          </p:spPr>
          <p:txBody>
            <a:bodyPr wrap="square">
              <a:spAutoFit/>
            </a:bodyPr>
            <a:lstStyle/>
            <a:p>
              <a:r>
                <a:rPr lang="en-US" altLang="zh-CN" sz="2000" dirty="0" smtClean="0"/>
                <a:t>Internal structure ( observation 1)</a:t>
              </a:r>
              <a:endParaRPr lang="zh-CN" altLang="en-US" sz="2000" dirty="0"/>
            </a:p>
          </p:txBody>
        </p:sp>
        <p:sp>
          <p:nvSpPr>
            <p:cNvPr id="17" name="左右箭头 22"/>
            <p:cNvSpPr/>
            <p:nvPr/>
          </p:nvSpPr>
          <p:spPr>
            <a:xfrm>
              <a:off x="2771800" y="4239751"/>
              <a:ext cx="1618026" cy="269369"/>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8" name="矩形 39"/>
            <p:cNvSpPr/>
            <p:nvPr/>
          </p:nvSpPr>
          <p:spPr>
            <a:xfrm>
              <a:off x="2606687" y="3839641"/>
              <a:ext cx="2342072" cy="400110"/>
            </a:xfrm>
            <a:prstGeom prst="rect">
              <a:avLst/>
            </a:prstGeom>
          </p:spPr>
          <p:txBody>
            <a:bodyPr wrap="square">
              <a:spAutoFit/>
            </a:bodyPr>
            <a:lstStyle/>
            <a:p>
              <a:r>
                <a:rPr lang="en-US" altLang="zh-CN" sz="2000" dirty="0" smtClean="0"/>
                <a:t>external structure</a:t>
              </a:r>
              <a:endParaRPr lang="zh-CN" altLang="en-US" sz="2000" dirty="0"/>
            </a:p>
          </p:txBody>
        </p:sp>
      </p:grpSp>
      <p:sp>
        <p:nvSpPr>
          <p:cNvPr id="22" name="TextBox 21"/>
          <p:cNvSpPr txBox="1"/>
          <p:nvPr/>
        </p:nvSpPr>
        <p:spPr>
          <a:xfrm>
            <a:off x="1224901" y="5702316"/>
            <a:ext cx="7595571" cy="1015663"/>
          </a:xfrm>
          <a:prstGeom prst="rect">
            <a:avLst/>
          </a:prstGeom>
          <a:noFill/>
        </p:spPr>
        <p:txBody>
          <a:bodyPr wrap="square" rtlCol="0">
            <a:spAutoFit/>
          </a:bodyPr>
          <a:lstStyle/>
          <a:p>
            <a:pPr>
              <a:lnSpc>
                <a:spcPct val="150000"/>
              </a:lnSpc>
            </a:pPr>
            <a:r>
              <a:rPr lang="en-US" altLang="zh-CN" sz="2000" dirty="0" smtClean="0"/>
              <a:t>How to do to fuse and preserve the internal and external feature structures from </a:t>
            </a:r>
            <a:r>
              <a:rPr lang="en-US" altLang="zh-CN" sz="2000" dirty="0"/>
              <a:t>multi-channel </a:t>
            </a:r>
            <a:r>
              <a:rPr lang="en-US" altLang="zh-CN" sz="2000" dirty="0" smtClean="0"/>
              <a:t>observation data for classification ? </a:t>
            </a:r>
            <a:endParaRPr lang="zh-CN" altLang="en-US" sz="2000" dirty="0"/>
          </a:p>
        </p:txBody>
      </p:sp>
      <p:sp>
        <p:nvSpPr>
          <p:cNvPr id="23" name="矩形 1"/>
          <p:cNvSpPr/>
          <p:nvPr/>
        </p:nvSpPr>
        <p:spPr>
          <a:xfrm>
            <a:off x="81238" y="579549"/>
            <a:ext cx="3389069" cy="400110"/>
          </a:xfrm>
          <a:prstGeom prst="rect">
            <a:avLst/>
          </a:prstGeom>
        </p:spPr>
        <p:txBody>
          <a:bodyPr wrap="none">
            <a:spAutoFit/>
          </a:bodyPr>
          <a:lstStyle/>
          <a:p>
            <a:r>
              <a:rPr lang="en-US" altLang="zh-CN" sz="2000" b="1" dirty="0">
                <a:solidFill>
                  <a:schemeClr val="accent2"/>
                </a:solidFill>
              </a:rPr>
              <a:t>Motivation and challenges</a:t>
            </a:r>
            <a:endParaRPr lang="zh-CN" altLang="en-US" sz="2000" b="1" dirty="0">
              <a:solidFill>
                <a:schemeClr val="accent2"/>
              </a:solidFill>
            </a:endParaRPr>
          </a:p>
        </p:txBody>
      </p:sp>
      <p:pic>
        <p:nvPicPr>
          <p:cNvPr id="24"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5985" y="980728"/>
            <a:ext cx="60007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5" name="直接箭头连接符 17"/>
          <p:cNvCxnSpPr/>
          <p:nvPr/>
        </p:nvCxnSpPr>
        <p:spPr>
          <a:xfrm flipV="1">
            <a:off x="1115616" y="1996732"/>
            <a:ext cx="1008112" cy="844542"/>
          </a:xfrm>
          <a:prstGeom prst="straightConnector1">
            <a:avLst/>
          </a:prstGeom>
          <a:ln>
            <a:prstDash val="lgDash"/>
            <a:tailEnd type="arrow"/>
          </a:ln>
        </p:spPr>
        <p:style>
          <a:lnRef idx="1">
            <a:schemeClr val="accent4"/>
          </a:lnRef>
          <a:fillRef idx="0">
            <a:schemeClr val="accent4"/>
          </a:fillRef>
          <a:effectRef idx="0">
            <a:schemeClr val="accent4"/>
          </a:effectRef>
          <a:fontRef idx="minor">
            <a:schemeClr val="tx1"/>
          </a:fontRef>
        </p:style>
      </p:cxnSp>
      <p:sp>
        <p:nvSpPr>
          <p:cNvPr id="26" name="右大括号 19"/>
          <p:cNvSpPr/>
          <p:nvPr/>
        </p:nvSpPr>
        <p:spPr>
          <a:xfrm>
            <a:off x="736059" y="1052736"/>
            <a:ext cx="294343" cy="3577077"/>
          </a:xfrm>
          <a:prstGeom prst="rightBrace">
            <a:avLst/>
          </a:prstGeom>
        </p:spPr>
        <p:style>
          <a:lnRef idx="1">
            <a:schemeClr val="accent4"/>
          </a:lnRef>
          <a:fillRef idx="0">
            <a:schemeClr val="accent4"/>
          </a:fillRef>
          <a:effectRef idx="0">
            <a:schemeClr val="accent4"/>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989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600" dirty="0">
                <a:solidFill>
                  <a:schemeClr val="tx1"/>
                </a:solidFill>
                <a:ea typeface="宋体" pitchFamily="2" charset="-122"/>
              </a:rPr>
              <a:t>Heterogeneous Structure Fusion for Target Recognition in Infrared Imagery</a:t>
            </a:r>
          </a:p>
        </p:txBody>
      </p:sp>
      <p:pic>
        <p:nvPicPr>
          <p:cNvPr id="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49" y="1412776"/>
            <a:ext cx="9073008" cy="4599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4"/>
          <p:cNvSpPr/>
          <p:nvPr/>
        </p:nvSpPr>
        <p:spPr>
          <a:xfrm>
            <a:off x="81238" y="579549"/>
            <a:ext cx="1669047" cy="400110"/>
          </a:xfrm>
          <a:prstGeom prst="rect">
            <a:avLst/>
          </a:prstGeom>
        </p:spPr>
        <p:txBody>
          <a:bodyPr wrap="none">
            <a:spAutoFit/>
          </a:bodyPr>
          <a:lstStyle/>
          <a:p>
            <a:r>
              <a:rPr lang="en-US" altLang="zh-CN" sz="2000" b="1" dirty="0">
                <a:solidFill>
                  <a:schemeClr val="accent2"/>
                </a:solidFill>
              </a:rPr>
              <a:t>Approaches</a:t>
            </a:r>
            <a:endParaRPr lang="zh-CN" altLang="en-US" sz="2000" b="1" dirty="0">
              <a:solidFill>
                <a:schemeClr val="accent2"/>
              </a:solidFill>
            </a:endParaRPr>
          </a:p>
        </p:txBody>
      </p:sp>
    </p:spTree>
    <p:extLst>
      <p:ext uri="{BB962C8B-B14F-4D97-AF65-F5344CB8AC3E}">
        <p14:creationId xmlns:p14="http://schemas.microsoft.com/office/powerpoint/2010/main" val="27401142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604448" y="6484694"/>
            <a:ext cx="539552" cy="369332"/>
          </a:xfrm>
          <a:prstGeom prst="rect">
            <a:avLst/>
          </a:prstGeom>
          <a:noFill/>
        </p:spPr>
        <p:txBody>
          <a:bodyPr wrap="square" rtlCol="0">
            <a:spAutoFit/>
          </a:bodyPr>
          <a:lstStyle/>
          <a:p>
            <a:pPr algn="ctr"/>
            <a:r>
              <a:rPr lang="en-US" b="1" dirty="0" smtClean="0"/>
              <a:t>#2</a:t>
            </a:r>
            <a:endParaRPr lang="en-US" b="1" dirty="0"/>
          </a:p>
        </p:txBody>
      </p:sp>
      <p:sp>
        <p:nvSpPr>
          <p:cNvPr id="2" name="Rectangle 1"/>
          <p:cNvSpPr/>
          <p:nvPr/>
        </p:nvSpPr>
        <p:spPr>
          <a:xfrm>
            <a:off x="683568" y="3435956"/>
            <a:ext cx="7776864" cy="3170099"/>
          </a:xfrm>
          <a:prstGeom prst="rect">
            <a:avLst/>
          </a:prstGeom>
        </p:spPr>
        <p:txBody>
          <a:bodyPr wrap="square">
            <a:spAutoFit/>
          </a:bodyPr>
          <a:lstStyle/>
          <a:p>
            <a:pPr algn="ctr"/>
            <a:r>
              <a:rPr lang="en-US" sz="3200" b="1" dirty="0" smtClean="0">
                <a:solidFill>
                  <a:schemeClr val="bg1"/>
                </a:solidFill>
              </a:rPr>
              <a:t>Automated feature weighting and random pixel sampling in k-means clustering for Terahertz image segmentation</a:t>
            </a:r>
          </a:p>
          <a:p>
            <a:pPr algn="ctr"/>
            <a:endParaRPr lang="en-US" sz="2400" b="1" i="1" dirty="0" smtClean="0">
              <a:solidFill>
                <a:schemeClr val="bg1"/>
              </a:solidFill>
            </a:endParaRPr>
          </a:p>
          <a:p>
            <a:pPr algn="ctr"/>
            <a:r>
              <a:rPr lang="en-US" sz="2400" b="1" i="1" dirty="0" smtClean="0">
                <a:solidFill>
                  <a:schemeClr val="bg1"/>
                </a:solidFill>
              </a:rPr>
              <a:t>Mohamed </a:t>
            </a:r>
            <a:r>
              <a:rPr lang="en-US" sz="2400" b="1" i="1" dirty="0" err="1" smtClean="0">
                <a:solidFill>
                  <a:schemeClr val="bg1"/>
                </a:solidFill>
              </a:rPr>
              <a:t>Walid</a:t>
            </a:r>
            <a:r>
              <a:rPr lang="en-US" sz="2400" b="1" i="1" dirty="0" smtClean="0">
                <a:solidFill>
                  <a:schemeClr val="bg1"/>
                </a:solidFill>
              </a:rPr>
              <a:t> </a:t>
            </a:r>
            <a:r>
              <a:rPr lang="en-US" sz="2400" b="1" i="1" dirty="0" err="1" smtClean="0">
                <a:solidFill>
                  <a:schemeClr val="bg1"/>
                </a:solidFill>
              </a:rPr>
              <a:t>Ayech</a:t>
            </a:r>
            <a:r>
              <a:rPr lang="en-US" sz="2400" b="1" i="1" dirty="0" smtClean="0">
                <a:solidFill>
                  <a:schemeClr val="bg1"/>
                </a:solidFill>
              </a:rPr>
              <a:t> and </a:t>
            </a:r>
            <a:r>
              <a:rPr lang="en-US" sz="2400" b="1" i="1" dirty="0" err="1" smtClean="0">
                <a:solidFill>
                  <a:schemeClr val="bg1"/>
                </a:solidFill>
              </a:rPr>
              <a:t>Djemil</a:t>
            </a:r>
            <a:r>
              <a:rPr lang="en-US" sz="2400" b="1" i="1" dirty="0" smtClean="0">
                <a:solidFill>
                  <a:schemeClr val="bg1"/>
                </a:solidFill>
              </a:rPr>
              <a:t> </a:t>
            </a:r>
            <a:r>
              <a:rPr lang="en-US" sz="2400" b="1" i="1" dirty="0" err="1" smtClean="0">
                <a:solidFill>
                  <a:schemeClr val="bg1"/>
                </a:solidFill>
              </a:rPr>
              <a:t>Ziou</a:t>
            </a:r>
            <a:endParaRPr lang="en-US" sz="2400" b="1" i="1" dirty="0" smtClean="0">
              <a:solidFill>
                <a:schemeClr val="bg1"/>
              </a:solidFill>
            </a:endParaRPr>
          </a:p>
          <a:p>
            <a:pPr algn="ctr"/>
            <a:r>
              <a:rPr lang="en-US" sz="2400" i="1" dirty="0" smtClean="0">
                <a:solidFill>
                  <a:schemeClr val="bg1"/>
                </a:solidFill>
              </a:rPr>
              <a:t>University of </a:t>
            </a:r>
            <a:r>
              <a:rPr lang="en-US" sz="2400" i="1" dirty="0" err="1" smtClean="0">
                <a:solidFill>
                  <a:schemeClr val="bg1"/>
                </a:solidFill>
              </a:rPr>
              <a:t>Sherbrooke</a:t>
            </a:r>
            <a:endParaRPr lang="en-US" sz="2400" i="1" dirty="0">
              <a:solidFill>
                <a:schemeClr val="bg1"/>
              </a:solidFill>
            </a:endParaRPr>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600" dirty="0">
                <a:solidFill>
                  <a:schemeClr val="tx1"/>
                </a:solidFill>
                <a:ea typeface="宋体" pitchFamily="2" charset="-122"/>
              </a:rPr>
              <a:t>Heterogeneous Structure Fusion for Target Recognition in Infrared Imagery</a:t>
            </a:r>
          </a:p>
        </p:txBody>
      </p:sp>
      <p:sp>
        <p:nvSpPr>
          <p:cNvPr id="3" name="矩形 7"/>
          <p:cNvSpPr/>
          <p:nvPr/>
        </p:nvSpPr>
        <p:spPr>
          <a:xfrm>
            <a:off x="539552" y="966981"/>
            <a:ext cx="8424936" cy="2954655"/>
          </a:xfrm>
          <a:prstGeom prst="rect">
            <a:avLst/>
          </a:prstGeom>
        </p:spPr>
        <p:txBody>
          <a:bodyPr wrap="square">
            <a:spAutoFit/>
          </a:bodyPr>
          <a:lstStyle/>
          <a:p>
            <a:pPr marL="285750" indent="-285750">
              <a:lnSpc>
                <a:spcPct val="150000"/>
              </a:lnSpc>
              <a:buFont typeface="Wingdings" panose="05000000000000000000" pitchFamily="2" charset="2"/>
              <a:buChar char="Ø"/>
            </a:pPr>
            <a:r>
              <a:rPr lang="en-US" altLang="zh-CN" dirty="0" smtClean="0"/>
              <a:t>Comparison of four fusion methods on the Comanche IR database (Left figure): </a:t>
            </a:r>
            <a:r>
              <a:rPr lang="en-US" altLang="zh-CN" sz="1600" dirty="0" smtClean="0">
                <a:solidFill>
                  <a:srgbClr val="CC6600"/>
                </a:solidFill>
              </a:rPr>
              <a:t>MSE ( </a:t>
            </a:r>
            <a:r>
              <a:rPr lang="en-US" altLang="zh-CN" sz="1600" dirty="0" err="1" smtClean="0">
                <a:solidFill>
                  <a:srgbClr val="CC6600"/>
                </a:solidFill>
              </a:rPr>
              <a:t>Multiview</a:t>
            </a:r>
            <a:r>
              <a:rPr lang="en-US" altLang="zh-CN" sz="1600" dirty="0" smtClean="0">
                <a:solidFill>
                  <a:srgbClr val="CC6600"/>
                </a:solidFill>
              </a:rPr>
              <a:t> spectral embedding)</a:t>
            </a:r>
            <a:r>
              <a:rPr lang="en-US" altLang="zh-CN" sz="1600" dirty="0" smtClean="0"/>
              <a:t>; </a:t>
            </a:r>
            <a:r>
              <a:rPr lang="en-US" altLang="zh-CN" sz="1600" dirty="0" smtClean="0">
                <a:solidFill>
                  <a:srgbClr val="7030A0"/>
                </a:solidFill>
              </a:rPr>
              <a:t>CCA (Canonical Correlation Analysis)</a:t>
            </a:r>
            <a:r>
              <a:rPr lang="en-US" altLang="zh-CN" sz="1600" dirty="0" smtClean="0"/>
              <a:t>;</a:t>
            </a:r>
          </a:p>
          <a:p>
            <a:pPr>
              <a:lnSpc>
                <a:spcPct val="150000"/>
              </a:lnSpc>
            </a:pPr>
            <a:r>
              <a:rPr lang="en-US" altLang="zh-CN" sz="1600" dirty="0" smtClean="0"/>
              <a:t>     </a:t>
            </a:r>
            <a:r>
              <a:rPr lang="en-US" altLang="zh-CN" sz="1600" dirty="0" smtClean="0">
                <a:solidFill>
                  <a:srgbClr val="0000FF"/>
                </a:solidFill>
              </a:rPr>
              <a:t>SFLPP (Structure Fusion based on Locality Preserving Projection) </a:t>
            </a:r>
            <a:r>
              <a:rPr lang="en-US" altLang="zh-CN" sz="1600" dirty="0" smtClean="0"/>
              <a:t>and </a:t>
            </a:r>
            <a:r>
              <a:rPr lang="en-US" altLang="zh-CN" sz="1600" dirty="0" smtClean="0">
                <a:solidFill>
                  <a:srgbClr val="FF0000"/>
                </a:solidFill>
              </a:rPr>
              <a:t>HSF (proposed).</a:t>
            </a:r>
          </a:p>
          <a:p>
            <a:pPr marL="285750" indent="-285750">
              <a:lnSpc>
                <a:spcPct val="150000"/>
              </a:lnSpc>
              <a:buFont typeface="Wingdings" panose="05000000000000000000" pitchFamily="2" charset="2"/>
              <a:buChar char="Ø"/>
            </a:pPr>
            <a:r>
              <a:rPr lang="en-US" altLang="zh-CN" dirty="0" smtClean="0"/>
              <a:t>Comparison HSF with Sparse Representation Coding (SRC)  in the different training and testing sets on the Comanche IR database. (Middle table) </a:t>
            </a:r>
          </a:p>
          <a:p>
            <a:pPr marL="285750" indent="-285750">
              <a:lnSpc>
                <a:spcPct val="150000"/>
              </a:lnSpc>
              <a:buFont typeface="Wingdings" panose="05000000000000000000" pitchFamily="2" charset="2"/>
              <a:buChar char="Ø"/>
            </a:pPr>
            <a:r>
              <a:rPr lang="en-US" altLang="zh-CN" dirty="0" smtClean="0"/>
              <a:t>Comparison of the accuracy of pose estimation </a:t>
            </a:r>
            <a:r>
              <a:rPr lang="en-US" altLang="zh-CN" dirty="0"/>
              <a:t>under different </a:t>
            </a:r>
            <a:r>
              <a:rPr lang="en-US" altLang="zh-CN" dirty="0" smtClean="0"/>
              <a:t>precision levels (degree) on the Comanche IR database. (Right table)</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45" y="4042491"/>
            <a:ext cx="3271756" cy="244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98358" y="4030906"/>
            <a:ext cx="2907323" cy="244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15330" y="4042491"/>
            <a:ext cx="2649158" cy="244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9"/>
          <p:cNvSpPr/>
          <p:nvPr/>
        </p:nvSpPr>
        <p:spPr>
          <a:xfrm>
            <a:off x="81238" y="579549"/>
            <a:ext cx="1040670" cy="400110"/>
          </a:xfrm>
          <a:prstGeom prst="rect">
            <a:avLst/>
          </a:prstGeom>
        </p:spPr>
        <p:txBody>
          <a:bodyPr wrap="none">
            <a:spAutoFit/>
          </a:bodyPr>
          <a:lstStyle/>
          <a:p>
            <a:r>
              <a:rPr lang="en-US" altLang="zh-CN" sz="2000" dirty="0">
                <a:solidFill>
                  <a:schemeClr val="accent2"/>
                </a:solidFill>
              </a:rPr>
              <a:t>Results</a:t>
            </a:r>
            <a:endParaRPr lang="zh-CN" altLang="en-US" sz="2000" b="1" dirty="0">
              <a:solidFill>
                <a:schemeClr val="accent2"/>
              </a:solidFill>
            </a:endParaRPr>
          </a:p>
        </p:txBody>
      </p:sp>
    </p:spTree>
    <p:extLst>
      <p:ext uri="{BB962C8B-B14F-4D97-AF65-F5344CB8AC3E}">
        <p14:creationId xmlns:p14="http://schemas.microsoft.com/office/powerpoint/2010/main" val="274011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zh-CN" sz="3200" b="1" dirty="0" smtClean="0">
                <a:solidFill>
                  <a:schemeClr val="bg1"/>
                </a:solidFill>
                <a:ea typeface="宋体" pitchFamily="2" charset="-122"/>
              </a:rPr>
              <a:t>Non-rigid Articulated Point Set Registration with Local Structure Preservation</a:t>
            </a:r>
          </a:p>
          <a:p>
            <a:pPr algn="ctr" eaLnBrk="1" hangingPunct="1"/>
            <a:endParaRPr lang="en-US" altLang="zh-CN" sz="2400" b="1" i="1" dirty="0" smtClean="0">
              <a:solidFill>
                <a:schemeClr val="bg1"/>
              </a:solidFill>
              <a:ea typeface="宋体" pitchFamily="2" charset="-122"/>
            </a:endParaRPr>
          </a:p>
          <a:p>
            <a:pPr algn="ctr" eaLnBrk="1" hangingPunct="1"/>
            <a:r>
              <a:rPr lang="en-US" altLang="zh-CN" sz="2400" b="1" i="1" dirty="0" smtClean="0">
                <a:solidFill>
                  <a:schemeClr val="bg1"/>
                </a:solidFill>
              </a:rPr>
              <a:t>Song Ge and </a:t>
            </a:r>
            <a:r>
              <a:rPr lang="en-US" altLang="zh-CN" sz="2400" b="1" i="1" dirty="0" err="1" smtClean="0">
                <a:solidFill>
                  <a:schemeClr val="bg1"/>
                </a:solidFill>
              </a:rPr>
              <a:t>Guoliang</a:t>
            </a:r>
            <a:r>
              <a:rPr lang="en-US" altLang="zh-CN" sz="2400" b="1" i="1" dirty="0" smtClean="0">
                <a:solidFill>
                  <a:schemeClr val="bg1"/>
                </a:solidFill>
              </a:rPr>
              <a:t> Fan</a:t>
            </a:r>
          </a:p>
          <a:p>
            <a:pPr algn="ctr" eaLnBrk="1" hangingPunct="1"/>
            <a:r>
              <a:rPr lang="en-US" altLang="zh-CN" sz="2400" i="1" dirty="0" smtClean="0">
                <a:solidFill>
                  <a:schemeClr val="bg1"/>
                </a:solidFill>
              </a:rPr>
              <a:t>School of Electrical and Computer Engineering</a:t>
            </a:r>
          </a:p>
          <a:p>
            <a:pPr algn="ctr" eaLnBrk="1" hangingPunct="1"/>
            <a:r>
              <a:rPr lang="en-US" altLang="zh-CN" sz="2400" i="1" dirty="0" smtClean="0">
                <a:solidFill>
                  <a:schemeClr val="bg1"/>
                </a:solidFill>
              </a:rPr>
              <a:t> Oklahoma State University</a:t>
            </a:r>
            <a:endParaRPr lang="en-US" altLang="zh-CN" sz="2400" b="1" i="1" dirty="0" smtClean="0">
              <a:solidFill>
                <a:schemeClr val="bg1"/>
              </a:solidFill>
              <a:ea typeface="宋体" pitchFamily="2" charset="-122"/>
            </a:endParaRPr>
          </a:p>
        </p:txBody>
      </p:sp>
      <p:sp>
        <p:nvSpPr>
          <p:cNvPr id="3" name="TextBox 2"/>
          <p:cNvSpPr txBox="1"/>
          <p:nvPr/>
        </p:nvSpPr>
        <p:spPr>
          <a:xfrm>
            <a:off x="8460432" y="6484694"/>
            <a:ext cx="683568" cy="369332"/>
          </a:xfrm>
          <a:prstGeom prst="rect">
            <a:avLst/>
          </a:prstGeom>
          <a:noFill/>
        </p:spPr>
        <p:txBody>
          <a:bodyPr wrap="square" rtlCol="0">
            <a:spAutoFit/>
          </a:bodyPr>
          <a:lstStyle/>
          <a:p>
            <a:pPr algn="ctr"/>
            <a:r>
              <a:rPr lang="en-US" b="1" dirty="0" smtClean="0"/>
              <a:t>#14</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400" dirty="0">
                <a:solidFill>
                  <a:schemeClr val="tx1"/>
                </a:solidFill>
                <a:ea typeface="宋体" pitchFamily="2" charset="-122"/>
              </a:rPr>
              <a:t>Non-rigid Articulated Point Set Registration with Local Structure Preservation</a:t>
            </a:r>
          </a:p>
        </p:txBody>
      </p:sp>
      <p:sp>
        <p:nvSpPr>
          <p:cNvPr id="5" name="内容占位符 2"/>
          <p:cNvSpPr>
            <a:spLocks noGrp="1"/>
          </p:cNvSpPr>
          <p:nvPr>
            <p:ph idx="1"/>
          </p:nvPr>
        </p:nvSpPr>
        <p:spPr>
          <a:xfrm>
            <a:off x="0" y="648667"/>
            <a:ext cx="9144000" cy="6209333"/>
          </a:xfrm>
        </p:spPr>
        <p:txBody>
          <a:bodyPr/>
          <a:lstStyle/>
          <a:p>
            <a:r>
              <a:rPr lang="en-US" altLang="zh-CN" sz="2400" dirty="0" smtClean="0"/>
              <a:t>Research motivation</a:t>
            </a:r>
          </a:p>
          <a:p>
            <a:pPr lvl="1"/>
            <a:r>
              <a:rPr lang="en-US" sz="2000" dirty="0" smtClean="0"/>
              <a:t>The rapid development of 3D sensor </a:t>
            </a:r>
            <a:r>
              <a:rPr lang="en-US" sz="2000" dirty="0"/>
              <a:t>technologies have made </a:t>
            </a:r>
            <a:r>
              <a:rPr lang="en-US" sz="2000" dirty="0" smtClean="0"/>
              <a:t>point </a:t>
            </a:r>
            <a:r>
              <a:rPr lang="en-US" sz="2000" dirty="0"/>
              <a:t>set registration an </a:t>
            </a:r>
            <a:r>
              <a:rPr lang="en-US" sz="2000" dirty="0" smtClean="0"/>
              <a:t>interesting and prevalent </a:t>
            </a:r>
            <a:r>
              <a:rPr lang="en-US" sz="2000" dirty="0"/>
              <a:t>research topic due to its wide applications (e.g. 3D human pose/shape estimation).</a:t>
            </a:r>
          </a:p>
          <a:p>
            <a:endParaRPr lang="en-US" altLang="zh-CN" dirty="0" smtClean="0"/>
          </a:p>
          <a:p>
            <a:endParaRPr lang="en-US" altLang="zh-CN" dirty="0" smtClean="0"/>
          </a:p>
          <a:p>
            <a:endParaRPr lang="en-US" altLang="zh-CN" dirty="0"/>
          </a:p>
          <a:p>
            <a:endParaRPr lang="en-US" altLang="zh-CN" dirty="0" smtClean="0"/>
          </a:p>
          <a:p>
            <a:endParaRPr lang="en-US" altLang="zh-CN" dirty="0"/>
          </a:p>
          <a:p>
            <a:r>
              <a:rPr lang="en-US" altLang="zh-CN" sz="2400" dirty="0" smtClean="0"/>
              <a:t>Research goals</a:t>
            </a:r>
          </a:p>
          <a:p>
            <a:pPr lvl="1"/>
            <a:r>
              <a:rPr lang="en-US" sz="2000" dirty="0" smtClean="0"/>
              <a:t>To address non-rigid point set registration with highly </a:t>
            </a:r>
            <a:r>
              <a:rPr lang="en-US" sz="2000" dirty="0"/>
              <a:t>articulated deformations without any initial conditions (e.g. correspondence initialization and non-significant deformation</a:t>
            </a:r>
            <a:r>
              <a:rPr lang="en-US" sz="2000" dirty="0" smtClean="0"/>
              <a:t>).</a:t>
            </a:r>
          </a:p>
          <a:p>
            <a:pPr lvl="1"/>
            <a:r>
              <a:rPr lang="en-US" sz="2000" dirty="0" smtClean="0"/>
              <a:t>To handle non-rigid articulated transformation by involving local structure preservation without local rigidity assumption.</a:t>
            </a:r>
            <a:endParaRPr lang="en-US" sz="2000" dirty="0"/>
          </a:p>
          <a:p>
            <a:pPr lvl="1"/>
            <a:endParaRPr lang="zh-CN" altLang="en-US" dirty="0"/>
          </a:p>
        </p:txBody>
      </p:sp>
      <p:grpSp>
        <p:nvGrpSpPr>
          <p:cNvPr id="6" name="Group 5"/>
          <p:cNvGrpSpPr/>
          <p:nvPr/>
        </p:nvGrpSpPr>
        <p:grpSpPr>
          <a:xfrm>
            <a:off x="467544" y="2276872"/>
            <a:ext cx="8464814" cy="2207050"/>
            <a:chOff x="463718" y="2276872"/>
            <a:chExt cx="8977151" cy="2299747"/>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18" y="2276872"/>
              <a:ext cx="2106259" cy="1956111"/>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9120" t="8749" r="38120" b="14562"/>
            <a:stretch/>
          </p:blipFill>
          <p:spPr>
            <a:xfrm>
              <a:off x="3499482" y="2425350"/>
              <a:ext cx="1028906" cy="1798496"/>
            </a:xfrm>
            <a:prstGeom prst="rect">
              <a:avLst/>
            </a:prstGeom>
          </p:spPr>
        </p:pic>
        <p:pic>
          <p:nvPicPr>
            <p:cNvPr id="9" name="Picture 8"/>
            <p:cNvPicPr>
              <a:picLocks noChangeAspect="1"/>
            </p:cNvPicPr>
            <p:nvPr/>
          </p:nvPicPr>
          <p:blipFill>
            <a:blip r:embed="rId5"/>
            <a:stretch>
              <a:fillRect/>
            </a:stretch>
          </p:blipFill>
          <p:spPr>
            <a:xfrm>
              <a:off x="8119652" y="2411069"/>
              <a:ext cx="884844" cy="1812776"/>
            </a:xfrm>
            <a:prstGeom prst="rect">
              <a:avLst/>
            </a:prstGeom>
          </p:spPr>
        </p:pic>
        <p:pic>
          <p:nvPicPr>
            <p:cNvPr id="10" name="Picture 9"/>
            <p:cNvPicPr>
              <a:picLocks noChangeAspect="1"/>
            </p:cNvPicPr>
            <p:nvPr/>
          </p:nvPicPr>
          <p:blipFill>
            <a:blip r:embed="rId6"/>
            <a:stretch>
              <a:fillRect/>
            </a:stretch>
          </p:blipFill>
          <p:spPr>
            <a:xfrm>
              <a:off x="5416327" y="2349428"/>
              <a:ext cx="1664625" cy="1883555"/>
            </a:xfrm>
            <a:prstGeom prst="rect">
              <a:avLst/>
            </a:prstGeom>
          </p:spPr>
        </p:pic>
        <p:sp>
          <p:nvSpPr>
            <p:cNvPr id="11" name="Right Arrow 10"/>
            <p:cNvSpPr/>
            <p:nvPr/>
          </p:nvSpPr>
          <p:spPr>
            <a:xfrm>
              <a:off x="2662994" y="3165761"/>
              <a:ext cx="841252" cy="1516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596118" y="2628200"/>
              <a:ext cx="914751" cy="584775"/>
            </a:xfrm>
            <a:prstGeom prst="rect">
              <a:avLst/>
            </a:prstGeom>
            <a:noFill/>
          </p:spPr>
          <p:txBody>
            <a:bodyPr wrap="square" rtlCol="0">
              <a:spAutoFit/>
            </a:bodyPr>
            <a:lstStyle/>
            <a:p>
              <a:pPr algn="ctr"/>
              <a:r>
                <a:rPr lang="en-US" sz="1600" dirty="0" smtClean="0"/>
                <a:t>Data </a:t>
              </a:r>
            </a:p>
            <a:p>
              <a:pPr algn="ctr"/>
              <a:r>
                <a:rPr lang="en-US" sz="1600" dirty="0" smtClean="0"/>
                <a:t>capture</a:t>
              </a:r>
              <a:endParaRPr lang="en-US" sz="1600" dirty="0"/>
            </a:p>
          </p:txBody>
        </p:sp>
        <p:sp>
          <p:nvSpPr>
            <p:cNvPr id="13" name="Left-Right Arrow 12"/>
            <p:cNvSpPr/>
            <p:nvPr/>
          </p:nvSpPr>
          <p:spPr>
            <a:xfrm>
              <a:off x="4347164" y="3177959"/>
              <a:ext cx="1224136"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244112" y="2628200"/>
              <a:ext cx="1340320" cy="584775"/>
            </a:xfrm>
            <a:prstGeom prst="rect">
              <a:avLst/>
            </a:prstGeom>
          </p:spPr>
          <p:txBody>
            <a:bodyPr wrap="square">
              <a:spAutoFit/>
            </a:bodyPr>
            <a:lstStyle/>
            <a:p>
              <a:pPr algn="ctr"/>
              <a:r>
                <a:rPr lang="en-US" sz="1600" dirty="0" smtClean="0"/>
                <a:t>Articulated</a:t>
              </a:r>
            </a:p>
            <a:p>
              <a:pPr algn="ctr"/>
              <a:r>
                <a:rPr lang="en-US" sz="1600" dirty="0" smtClean="0"/>
                <a:t>registration</a:t>
              </a:r>
              <a:endParaRPr lang="en-US" sz="1600" dirty="0"/>
            </a:p>
          </p:txBody>
        </p:sp>
        <p:sp>
          <p:nvSpPr>
            <p:cNvPr id="15" name="Right Arrow 14"/>
            <p:cNvSpPr/>
            <p:nvPr/>
          </p:nvSpPr>
          <p:spPr>
            <a:xfrm>
              <a:off x="6865962" y="3165762"/>
              <a:ext cx="1162422" cy="1516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800647" y="2593184"/>
              <a:ext cx="1340320" cy="584775"/>
            </a:xfrm>
            <a:prstGeom prst="rect">
              <a:avLst/>
            </a:prstGeom>
          </p:spPr>
          <p:txBody>
            <a:bodyPr wrap="square">
              <a:spAutoFit/>
            </a:bodyPr>
            <a:lstStyle/>
            <a:p>
              <a:pPr algn="ctr"/>
              <a:r>
                <a:rPr lang="en-US" sz="1600" dirty="0" smtClean="0"/>
                <a:t>Pose</a:t>
              </a:r>
            </a:p>
            <a:p>
              <a:pPr algn="ctr"/>
              <a:r>
                <a:rPr lang="en-US" sz="1600" dirty="0" smtClean="0"/>
                <a:t>estimation</a:t>
              </a:r>
              <a:endParaRPr lang="en-US" sz="1600" dirty="0"/>
            </a:p>
          </p:txBody>
        </p:sp>
        <p:sp>
          <p:nvSpPr>
            <p:cNvPr id="17" name="Rectangle 16"/>
            <p:cNvSpPr/>
            <p:nvPr/>
          </p:nvSpPr>
          <p:spPr>
            <a:xfrm>
              <a:off x="543876" y="4223846"/>
              <a:ext cx="1945943" cy="352773"/>
            </a:xfrm>
            <a:prstGeom prst="rect">
              <a:avLst/>
            </a:prstGeom>
          </p:spPr>
          <p:txBody>
            <a:bodyPr wrap="square">
              <a:spAutoFit/>
            </a:bodyPr>
            <a:lstStyle/>
            <a:p>
              <a:pPr algn="ctr"/>
              <a:r>
                <a:rPr lang="en-US" sz="1600" dirty="0" smtClean="0"/>
                <a:t>3D laser scanner</a:t>
              </a:r>
            </a:p>
          </p:txBody>
        </p:sp>
        <p:sp>
          <p:nvSpPr>
            <p:cNvPr id="18" name="Rectangle 17"/>
            <p:cNvSpPr/>
            <p:nvPr/>
          </p:nvSpPr>
          <p:spPr>
            <a:xfrm>
              <a:off x="3213828" y="4221450"/>
              <a:ext cx="1700444" cy="338554"/>
            </a:xfrm>
            <a:prstGeom prst="rect">
              <a:avLst/>
            </a:prstGeom>
          </p:spPr>
          <p:txBody>
            <a:bodyPr wrap="square">
              <a:spAutoFit/>
            </a:bodyPr>
            <a:lstStyle/>
            <a:p>
              <a:pPr algn="ctr"/>
              <a:r>
                <a:rPr lang="en-US" sz="1600" dirty="0" smtClean="0"/>
                <a:t>Target point set</a:t>
              </a:r>
              <a:endParaRPr lang="en-US" sz="1600" dirty="0"/>
            </a:p>
          </p:txBody>
        </p:sp>
        <p:sp>
          <p:nvSpPr>
            <p:cNvPr id="19" name="Rectangle 18"/>
            <p:cNvSpPr/>
            <p:nvPr/>
          </p:nvSpPr>
          <p:spPr>
            <a:xfrm>
              <a:off x="5196130" y="4221450"/>
              <a:ext cx="2084415" cy="352773"/>
            </a:xfrm>
            <a:prstGeom prst="rect">
              <a:avLst/>
            </a:prstGeom>
          </p:spPr>
          <p:txBody>
            <a:bodyPr wrap="square">
              <a:spAutoFit/>
            </a:bodyPr>
            <a:lstStyle/>
            <a:p>
              <a:pPr algn="ctr"/>
              <a:r>
                <a:rPr lang="en-US" sz="1600" dirty="0" smtClean="0"/>
                <a:t>Template point set</a:t>
              </a:r>
              <a:endParaRPr lang="en-US" sz="1600" dirty="0"/>
            </a:p>
          </p:txBody>
        </p:sp>
        <p:sp>
          <p:nvSpPr>
            <p:cNvPr id="20" name="Rectangle 19"/>
            <p:cNvSpPr/>
            <p:nvPr/>
          </p:nvSpPr>
          <p:spPr>
            <a:xfrm>
              <a:off x="7620583" y="4207231"/>
              <a:ext cx="1820286" cy="352773"/>
            </a:xfrm>
            <a:prstGeom prst="rect">
              <a:avLst/>
            </a:prstGeom>
          </p:spPr>
          <p:txBody>
            <a:bodyPr wrap="square">
              <a:spAutoFit/>
            </a:bodyPr>
            <a:lstStyle/>
            <a:p>
              <a:pPr algn="ctr"/>
              <a:r>
                <a:rPr lang="en-US" sz="1600" dirty="0" smtClean="0"/>
                <a:t>Estimation result</a:t>
              </a:r>
              <a:endParaRPr lang="en-US" sz="1600" dirty="0"/>
            </a:p>
          </p:txBody>
        </p:sp>
      </p:grpSp>
    </p:spTree>
    <p:extLst>
      <p:ext uri="{BB962C8B-B14F-4D97-AF65-F5344CB8AC3E}">
        <p14:creationId xmlns:p14="http://schemas.microsoft.com/office/powerpoint/2010/main" val="33989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wipe(down)">
                                      <p:cBhvr>
                                        <p:cTn id="12" dur="500"/>
                                        <p:tgtEl>
                                          <p:spTgt spid="5">
                                            <p:txEl>
                                              <p:pRg st="7" end="7"/>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8" end="8"/>
                                            </p:txEl>
                                          </p:spTgt>
                                        </p:tgtEl>
                                        <p:attrNameLst>
                                          <p:attrName>style.visibility</p:attrName>
                                        </p:attrNameLst>
                                      </p:cBhvr>
                                      <p:to>
                                        <p:strVal val="visible"/>
                                      </p:to>
                                    </p:set>
                                    <p:animEffect transition="in" filter="wipe(down)">
                                      <p:cBhvr>
                                        <p:cTn id="15" dur="500"/>
                                        <p:tgtEl>
                                          <p:spTgt spid="5">
                                            <p:txEl>
                                              <p:pRg st="8" end="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9" end="9"/>
                                            </p:txEl>
                                          </p:spTgt>
                                        </p:tgtEl>
                                        <p:attrNameLst>
                                          <p:attrName>style.visibility</p:attrName>
                                        </p:attrNameLst>
                                      </p:cBhvr>
                                      <p:to>
                                        <p:strVal val="visible"/>
                                      </p:to>
                                    </p:set>
                                    <p:animEffect transition="in" filter="wipe(down)">
                                      <p:cBhvr>
                                        <p:cTn id="20"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400" dirty="0">
                <a:solidFill>
                  <a:schemeClr val="tx1"/>
                </a:solidFill>
                <a:ea typeface="宋体" pitchFamily="2" charset="-122"/>
              </a:rPr>
              <a:t>Non-rigid Articulated Point Set Registration with Local Structure Preservation</a:t>
            </a:r>
          </a:p>
        </p:txBody>
      </p:sp>
      <p:sp>
        <p:nvSpPr>
          <p:cNvPr id="3" name="内容占位符 2"/>
          <p:cNvSpPr>
            <a:spLocks noGrp="1"/>
          </p:cNvSpPr>
          <p:nvPr>
            <p:ph idx="1"/>
          </p:nvPr>
        </p:nvSpPr>
        <p:spPr>
          <a:xfrm>
            <a:off x="0" y="689404"/>
            <a:ext cx="9144000" cy="6168596"/>
          </a:xfrm>
        </p:spPr>
        <p:txBody>
          <a:bodyPr/>
          <a:lstStyle/>
          <a:p>
            <a:r>
              <a:rPr lang="en-US" altLang="zh-CN" sz="2400" dirty="0" smtClean="0"/>
              <a:t>Local Structure Preservation (LSP) approach</a:t>
            </a:r>
            <a:endParaRPr lang="en-US" altLang="zh-CN" sz="2000" dirty="0"/>
          </a:p>
          <a:p>
            <a:pPr lvl="1"/>
            <a:endParaRPr lang="en-US" altLang="zh-CN" sz="2000" dirty="0" smtClean="0"/>
          </a:p>
          <a:p>
            <a:pPr lvl="1"/>
            <a:endParaRPr lang="en-US" altLang="zh-CN" sz="2000" dirty="0"/>
          </a:p>
          <a:p>
            <a:pPr marL="457200" lvl="1" indent="0">
              <a:buNone/>
            </a:pPr>
            <a:endParaRPr lang="en-US" altLang="zh-CN" sz="2000" dirty="0" smtClean="0"/>
          </a:p>
          <a:p>
            <a:pPr marL="457200" lvl="1" indent="0">
              <a:buNone/>
            </a:pPr>
            <a:endParaRPr lang="en-US" altLang="zh-CN" sz="2000" dirty="0" smtClean="0"/>
          </a:p>
          <a:p>
            <a:pPr lvl="1"/>
            <a:r>
              <a:rPr lang="en-US" altLang="zh-CN" sz="2000" dirty="0" smtClean="0">
                <a:solidFill>
                  <a:srgbClr val="FF0000"/>
                </a:solidFill>
              </a:rPr>
              <a:t>Gaussian Mixture Model (GMM)-based matching term</a:t>
            </a:r>
          </a:p>
          <a:p>
            <a:pPr lvl="1"/>
            <a:r>
              <a:rPr lang="en-US" altLang="zh-CN" sz="2000" dirty="0" smtClean="0">
                <a:solidFill>
                  <a:srgbClr val="00B0F0"/>
                </a:solidFill>
              </a:rPr>
              <a:t>Coherent </a:t>
            </a:r>
            <a:r>
              <a:rPr lang="en-US" altLang="zh-CN" sz="2000" dirty="0">
                <a:solidFill>
                  <a:srgbClr val="00B0F0"/>
                </a:solidFill>
              </a:rPr>
              <a:t>Point Drift (CPD)-based motion </a:t>
            </a:r>
            <a:r>
              <a:rPr lang="en-US" altLang="zh-CN" sz="2000" dirty="0" smtClean="0">
                <a:solidFill>
                  <a:srgbClr val="00B0F0"/>
                </a:solidFill>
              </a:rPr>
              <a:t>coherence constraint</a:t>
            </a:r>
          </a:p>
          <a:p>
            <a:pPr lvl="1"/>
            <a:r>
              <a:rPr lang="en-US" altLang="zh-CN" sz="2000" dirty="0" smtClean="0">
                <a:solidFill>
                  <a:srgbClr val="7030A0"/>
                </a:solidFill>
              </a:rPr>
              <a:t>Two </a:t>
            </a:r>
            <a:r>
              <a:rPr lang="en-US" sz="2000" dirty="0" smtClean="0">
                <a:solidFill>
                  <a:srgbClr val="7030A0"/>
                </a:solidFill>
              </a:rPr>
              <a:t>shape </a:t>
            </a:r>
            <a:r>
              <a:rPr lang="en-US" sz="2000" dirty="0">
                <a:solidFill>
                  <a:srgbClr val="7030A0"/>
                </a:solidFill>
              </a:rPr>
              <a:t>descriptors </a:t>
            </a:r>
            <a:r>
              <a:rPr lang="en-US" sz="2000" dirty="0" smtClean="0">
                <a:solidFill>
                  <a:srgbClr val="7030A0"/>
                </a:solidFill>
              </a:rPr>
              <a:t>based local neighborhood structure preservation</a:t>
            </a:r>
          </a:p>
          <a:p>
            <a:pPr lvl="2"/>
            <a:r>
              <a:rPr lang="en-US" altLang="zh-CN" sz="1600" dirty="0"/>
              <a:t>Local linear (LL</a:t>
            </a:r>
            <a:r>
              <a:rPr lang="en-US" altLang="zh-CN" sz="1600" dirty="0" smtClean="0"/>
              <a:t>) – preserve the spatial relationship of the neighborhood structure.</a:t>
            </a:r>
          </a:p>
          <a:p>
            <a:pPr lvl="2"/>
            <a:r>
              <a:rPr lang="en-US" altLang="zh-CN" sz="1600" dirty="0"/>
              <a:t>Laplacian coordinate (LC</a:t>
            </a:r>
            <a:r>
              <a:rPr lang="en-US" altLang="zh-CN" sz="1600" dirty="0" smtClean="0"/>
              <a:t>) – preserve the scale of the neighborhood structure. </a:t>
            </a:r>
            <a:r>
              <a:rPr lang="en-US" sz="1600" dirty="0"/>
              <a:t/>
            </a:r>
            <a:br>
              <a:rPr lang="en-US" sz="1600" dirty="0"/>
            </a:br>
            <a:r>
              <a:rPr lang="en-US" sz="1600" dirty="0"/>
              <a:t/>
            </a:r>
            <a:br>
              <a:rPr lang="en-US" sz="1600" dirty="0"/>
            </a:br>
            <a:endParaRPr lang="zh-CN" altLang="en-US" sz="2000" dirty="0"/>
          </a:p>
        </p:txBody>
      </p:sp>
      <mc:AlternateContent xmlns:mc="http://schemas.openxmlformats.org/markup-compatibility/2006" xmlns:a14="http://schemas.microsoft.com/office/drawing/2010/main">
        <mc:Choice Requires="a14">
          <p:sp>
            <p:nvSpPr>
              <p:cNvPr id="4" name="Rectangle 3"/>
              <p:cNvSpPr/>
              <p:nvPr/>
            </p:nvSpPr>
            <p:spPr>
              <a:xfrm>
                <a:off x="79590" y="1196752"/>
                <a:ext cx="8382000" cy="12961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ea typeface="Cambria Math"/>
                        </a:rPr>
                        <m:t>𝑄</m:t>
                      </m:r>
                      <m:d>
                        <m:dPr>
                          <m:ctrlPr>
                            <a:rPr lang="en-US" i="1">
                              <a:latin typeface="Cambria Math"/>
                              <a:ea typeface="Cambria Math"/>
                            </a:rPr>
                          </m:ctrlPr>
                        </m:dPr>
                        <m:e>
                          <m:r>
                            <a:rPr lang="en-US" b="1" i="0" smtClean="0">
                              <a:latin typeface="Cambria Math"/>
                              <a:ea typeface="Cambria Math"/>
                            </a:rPr>
                            <m:t>𝐖</m:t>
                          </m:r>
                          <m:r>
                            <a:rPr lang="en-US" i="1">
                              <a:latin typeface="Cambria Math"/>
                              <a:ea typeface="Cambria Math"/>
                            </a:rPr>
                            <m:t>,</m:t>
                          </m:r>
                          <m:sSup>
                            <m:sSupPr>
                              <m:ctrlPr>
                                <a:rPr lang="en-US" i="1">
                                  <a:latin typeface="Cambria Math"/>
                                </a:rPr>
                              </m:ctrlPr>
                            </m:sSupPr>
                            <m:e>
                              <m:r>
                                <a:rPr lang="en-US" i="1">
                                  <a:latin typeface="Cambria Math"/>
                                  <a:ea typeface="Cambria Math"/>
                                </a:rPr>
                                <m:t>𝜎</m:t>
                              </m:r>
                            </m:e>
                            <m:sup>
                              <m:r>
                                <a:rPr lang="en-US" i="1">
                                  <a:latin typeface="Cambria Math"/>
                                </a:rPr>
                                <m:t>2</m:t>
                              </m:r>
                            </m:sup>
                          </m:sSup>
                        </m:e>
                      </m:d>
                      <m:r>
                        <a:rPr lang="en-US" i="1">
                          <a:latin typeface="Cambria Math"/>
                          <a:ea typeface="Cambria Math"/>
                        </a:rPr>
                        <m:t>=</m:t>
                      </m:r>
                      <m:nary>
                        <m:naryPr>
                          <m:chr m:val="∑"/>
                          <m:ctrlPr>
                            <a:rPr lang="en-US" i="1">
                              <a:latin typeface="Cambria Math"/>
                              <a:ea typeface="Cambria Math"/>
                            </a:rPr>
                          </m:ctrlPr>
                        </m:naryPr>
                        <m:sub>
                          <m:r>
                            <m:rPr>
                              <m:brk m:alnAt="23"/>
                            </m:rPr>
                            <a:rPr lang="en-US" i="1">
                              <a:latin typeface="Cambria Math"/>
                              <a:ea typeface="Cambria Math"/>
                            </a:rPr>
                            <m:t>𝑚</m:t>
                          </m:r>
                          <m:r>
                            <a:rPr lang="en-US" b="0" i="1" smtClean="0">
                              <a:latin typeface="Cambria Math"/>
                              <a:ea typeface="Cambria Math"/>
                            </a:rPr>
                            <m:t>,</m:t>
                          </m:r>
                          <m:r>
                            <a:rPr lang="en-US" b="0" i="1" smtClean="0">
                              <a:latin typeface="Cambria Math"/>
                              <a:ea typeface="Cambria Math"/>
                            </a:rPr>
                            <m:t>𝑛</m:t>
                          </m:r>
                          <m:r>
                            <a:rPr lang="en-US" i="1">
                              <a:latin typeface="Cambria Math"/>
                              <a:ea typeface="Cambria Math"/>
                            </a:rPr>
                            <m:t>=1</m:t>
                          </m:r>
                        </m:sub>
                        <m:sup>
                          <m:r>
                            <a:rPr lang="en-US" i="1">
                              <a:latin typeface="Cambria Math"/>
                              <a:ea typeface="Cambria Math"/>
                            </a:rPr>
                            <m:t>𝑀</m:t>
                          </m:r>
                          <m:r>
                            <a:rPr lang="en-US" b="0" i="1" smtClean="0">
                              <a:latin typeface="Cambria Math"/>
                              <a:ea typeface="Cambria Math"/>
                            </a:rPr>
                            <m:t>,</m:t>
                          </m:r>
                          <m:r>
                            <a:rPr lang="en-US" b="0" i="1" smtClean="0">
                              <a:latin typeface="Cambria Math"/>
                              <a:ea typeface="Cambria Math"/>
                            </a:rPr>
                            <m:t>𝑁</m:t>
                          </m:r>
                        </m:sup>
                        <m:e>
                          <m:sSup>
                            <m:sSupPr>
                              <m:ctrlPr>
                                <a:rPr lang="en-US" i="1">
                                  <a:latin typeface="Cambria Math"/>
                                </a:rPr>
                              </m:ctrlPr>
                            </m:sSupPr>
                            <m:e>
                              <m:r>
                                <a:rPr lang="en-US" i="1">
                                  <a:latin typeface="Cambria Math"/>
                                </a:rPr>
                                <m:t>𝑝</m:t>
                              </m:r>
                            </m:e>
                            <m:sup>
                              <m:r>
                                <a:rPr lang="en-US" i="1">
                                  <a:latin typeface="Cambria Math"/>
                                </a:rPr>
                                <m:t>𝑜𝑙𝑑</m:t>
                              </m:r>
                            </m:sup>
                          </m:sSup>
                          <m:d>
                            <m:dPr>
                              <m:ctrlPr>
                                <a:rPr lang="en-US" i="1">
                                  <a:latin typeface="Cambria Math"/>
                                </a:rPr>
                              </m:ctrlPr>
                            </m:dPr>
                            <m:e>
                              <m:r>
                                <a:rPr lang="en-US" i="1">
                                  <a:latin typeface="Cambria Math"/>
                                </a:rPr>
                                <m:t>𝑚</m:t>
                              </m:r>
                              <m:d>
                                <m:dPr>
                                  <m:begChr m:val="|"/>
                                  <m:endChr m:val=""/>
                                  <m:ctrlPr>
                                    <a:rPr lang="en-US" i="1">
                                      <a:latin typeface="Cambria Math"/>
                                    </a:rPr>
                                  </m:ctrlPr>
                                </m:dPr>
                                <m:e>
                                  <m:sSub>
                                    <m:sSubPr>
                                      <m:ctrlPr>
                                        <a:rPr lang="en-US" i="1">
                                          <a:latin typeface="Cambria Math"/>
                                        </a:rPr>
                                      </m:ctrlPr>
                                    </m:sSubPr>
                                    <m:e>
                                      <m:r>
                                        <a:rPr lang="en-US" b="1">
                                          <a:latin typeface="Cambria Math"/>
                                        </a:rPr>
                                        <m:t>𝐱</m:t>
                                      </m:r>
                                    </m:e>
                                    <m:sub>
                                      <m:r>
                                        <a:rPr lang="en-US" i="1">
                                          <a:latin typeface="Cambria Math"/>
                                        </a:rPr>
                                        <m:t>𝑛</m:t>
                                      </m:r>
                                    </m:sub>
                                  </m:sSub>
                                </m:e>
                              </m:d>
                            </m:e>
                          </m:d>
                        </m:e>
                      </m:nary>
                      <m:f>
                        <m:fPr>
                          <m:ctrlPr>
                            <a:rPr lang="en-US" i="1">
                              <a:latin typeface="Cambria Math"/>
                              <a:ea typeface="Cambria Math"/>
                            </a:rPr>
                          </m:ctrlPr>
                        </m:fPr>
                        <m:num>
                          <m:sSup>
                            <m:sSupPr>
                              <m:ctrlPr>
                                <a:rPr lang="en-US" i="1">
                                  <a:latin typeface="Cambria Math"/>
                                </a:rPr>
                              </m:ctrlPr>
                            </m:sSupPr>
                            <m:e>
                              <m:d>
                                <m:dPr>
                                  <m:begChr m:val="‖"/>
                                  <m:endChr m:val="‖"/>
                                  <m:ctrlPr>
                                    <a:rPr lang="en-US" i="1">
                                      <a:latin typeface="Cambria Math"/>
                                    </a:rPr>
                                  </m:ctrlPr>
                                </m:dPr>
                                <m:e>
                                  <m:sSub>
                                    <m:sSubPr>
                                      <m:ctrlPr>
                                        <a:rPr lang="en-US" i="1">
                                          <a:latin typeface="Cambria Math"/>
                                        </a:rPr>
                                      </m:ctrlPr>
                                    </m:sSubPr>
                                    <m:e>
                                      <m:r>
                                        <a:rPr lang="en-US" b="1">
                                          <a:latin typeface="Cambria Math"/>
                                        </a:rPr>
                                        <m:t>𝐱</m:t>
                                      </m:r>
                                    </m:e>
                                    <m:sub>
                                      <m:r>
                                        <a:rPr lang="en-US" i="1">
                                          <a:latin typeface="Cambria Math"/>
                                        </a:rPr>
                                        <m:t>𝑛</m:t>
                                      </m:r>
                                    </m:sub>
                                  </m:sSub>
                                  <m:r>
                                    <a:rPr lang="en-US" i="1">
                                      <a:latin typeface="Cambria Math"/>
                                    </a:rPr>
                                    <m:t>−</m:t>
                                  </m:r>
                                  <m:sSub>
                                    <m:sSubPr>
                                      <m:ctrlPr>
                                        <a:rPr lang="en-US" i="1">
                                          <a:latin typeface="Cambria Math"/>
                                          <a:ea typeface="Cambria Math"/>
                                        </a:rPr>
                                      </m:ctrlPr>
                                    </m:sSubPr>
                                    <m:e>
                                      <m:r>
                                        <a:rPr lang="en-US" b="1">
                                          <a:latin typeface="Cambria Math"/>
                                          <a:ea typeface="Cambria Math"/>
                                        </a:rPr>
                                        <m:t>(</m:t>
                                      </m:r>
                                      <m:r>
                                        <a:rPr lang="en-US" b="1">
                                          <a:latin typeface="Cambria Math"/>
                                          <a:ea typeface="Cambria Math"/>
                                        </a:rPr>
                                        <m:t>𝐲</m:t>
                                      </m:r>
                                    </m:e>
                                    <m:sub>
                                      <m:r>
                                        <a:rPr lang="en-US" i="1">
                                          <a:latin typeface="Cambria Math"/>
                                          <a:ea typeface="Cambria Math"/>
                                        </a:rPr>
                                        <m:t>𝑚</m:t>
                                      </m:r>
                                    </m:sub>
                                  </m:sSub>
                                  <m:r>
                                    <a:rPr lang="en-US" b="1" i="1">
                                      <a:latin typeface="Cambria Math"/>
                                      <a:ea typeface="Cambria Math"/>
                                    </a:rPr>
                                    <m:t>+</m:t>
                                  </m:r>
                                  <m:r>
                                    <a:rPr lang="en-US" b="1" i="1">
                                      <a:latin typeface="Cambria Math"/>
                                      <a:ea typeface="Cambria Math"/>
                                    </a:rPr>
                                    <m:t>𝑮</m:t>
                                  </m:r>
                                  <m:r>
                                    <a:rPr lang="en-US" b="1" i="1">
                                      <a:latin typeface="Cambria Math"/>
                                      <a:ea typeface="Cambria Math"/>
                                    </a:rPr>
                                    <m:t>(</m:t>
                                  </m:r>
                                  <m:r>
                                    <a:rPr lang="en-US" i="1">
                                      <a:latin typeface="Cambria Math"/>
                                      <a:ea typeface="Cambria Math"/>
                                    </a:rPr>
                                    <m:t>𝑚</m:t>
                                  </m:r>
                                  <m:r>
                                    <a:rPr lang="en-US" b="1" i="1">
                                      <a:latin typeface="Cambria Math"/>
                                      <a:ea typeface="Cambria Math"/>
                                    </a:rPr>
                                    <m:t>,∙)</m:t>
                                  </m:r>
                                  <m:r>
                                    <a:rPr lang="en-US" b="1">
                                      <a:latin typeface="Cambria Math"/>
                                      <a:ea typeface="Cambria Math"/>
                                    </a:rPr>
                                    <m:t>𝐖</m:t>
                                  </m:r>
                                  <m:r>
                                    <a:rPr lang="en-US" b="1" i="1">
                                      <a:latin typeface="Cambria Math"/>
                                      <a:ea typeface="Cambria Math"/>
                                    </a:rPr>
                                    <m:t>)</m:t>
                                  </m:r>
                                </m:e>
                              </m:d>
                            </m:e>
                            <m:sup>
                              <m:r>
                                <a:rPr lang="en-US" i="1">
                                  <a:latin typeface="Cambria Math"/>
                                </a:rPr>
                                <m:t>2</m:t>
                              </m:r>
                            </m:sup>
                          </m:sSup>
                        </m:num>
                        <m:den>
                          <m:sSup>
                            <m:sSupPr>
                              <m:ctrlPr>
                                <a:rPr lang="en-US" i="1">
                                  <a:latin typeface="Cambria Math"/>
                                </a:rPr>
                              </m:ctrlPr>
                            </m:sSupPr>
                            <m:e>
                              <m:r>
                                <a:rPr lang="en-US" i="1">
                                  <a:latin typeface="Cambria Math"/>
                                  <a:ea typeface="Cambria Math"/>
                                </a:rPr>
                                <m:t>𝜎</m:t>
                              </m:r>
                            </m:e>
                            <m:sup>
                              <m:r>
                                <a:rPr lang="en-US" i="1">
                                  <a:latin typeface="Cambria Math"/>
                                </a:rPr>
                                <m:t>2</m:t>
                              </m:r>
                            </m:sup>
                          </m:sSup>
                        </m:den>
                      </m:f>
                      <m:r>
                        <a:rPr lang="en-US" i="1">
                          <a:latin typeface="Cambria Math"/>
                        </a:rPr>
                        <m:t>+</m:t>
                      </m:r>
                      <m:f>
                        <m:fPr>
                          <m:ctrlPr>
                            <a:rPr lang="en-US" i="1">
                              <a:latin typeface="Cambria Math"/>
                            </a:rPr>
                          </m:ctrlPr>
                        </m:fPr>
                        <m:num>
                          <m:sSub>
                            <m:sSubPr>
                              <m:ctrlPr>
                                <a:rPr lang="en-US" i="1">
                                  <a:latin typeface="Cambria Math"/>
                                </a:rPr>
                              </m:ctrlPr>
                            </m:sSubPr>
                            <m:e>
                              <m:r>
                                <a:rPr lang="en-US" i="1">
                                  <a:latin typeface="Cambria Math"/>
                                </a:rPr>
                                <m:t>𝑁</m:t>
                              </m:r>
                            </m:e>
                            <m:sub>
                              <m:r>
                                <a:rPr lang="en-US" i="1">
                                  <a:latin typeface="Cambria Math"/>
                                </a:rPr>
                                <m:t>𝑝</m:t>
                              </m:r>
                            </m:sub>
                          </m:sSub>
                          <m:r>
                            <a:rPr lang="en-US" i="1">
                              <a:latin typeface="Cambria Math"/>
                            </a:rPr>
                            <m:t>𝐷</m:t>
                          </m:r>
                        </m:num>
                        <m:den>
                          <m:r>
                            <a:rPr lang="en-US" i="1">
                              <a:latin typeface="Cambria Math"/>
                            </a:rPr>
                            <m:t>2</m:t>
                          </m:r>
                        </m:den>
                      </m:f>
                      <m:func>
                        <m:funcPr>
                          <m:ctrlPr>
                            <a:rPr lang="en-US" i="1">
                              <a:latin typeface="Cambria Math"/>
                            </a:rPr>
                          </m:ctrlPr>
                        </m:funcPr>
                        <m:fName>
                          <m:r>
                            <m:rPr>
                              <m:sty m:val="p"/>
                            </m:rPr>
                            <a:rPr lang="en-US">
                              <a:latin typeface="Cambria Math"/>
                            </a:rPr>
                            <m:t>ln</m:t>
                          </m:r>
                        </m:fName>
                        <m:e>
                          <m:sSup>
                            <m:sSupPr>
                              <m:ctrlPr>
                                <a:rPr lang="en-US" i="1">
                                  <a:latin typeface="Cambria Math"/>
                                </a:rPr>
                              </m:ctrlPr>
                            </m:sSupPr>
                            <m:e>
                              <m:r>
                                <a:rPr lang="en-US" i="1">
                                  <a:latin typeface="Cambria Math"/>
                                  <a:ea typeface="Cambria Math"/>
                                </a:rPr>
                                <m:t>𝜎</m:t>
                              </m:r>
                            </m:e>
                            <m:sup>
                              <m:r>
                                <a:rPr lang="en-US" i="1">
                                  <a:latin typeface="Cambria Math"/>
                                </a:rPr>
                                <m:t>2</m:t>
                              </m:r>
                            </m:sup>
                          </m:sSup>
                        </m:e>
                      </m:func>
                    </m:oMath>
                  </m:oMathPara>
                </a14:m>
                <a:endParaRPr lang="en-US" i="1" dirty="0" smtClean="0">
                  <a:latin typeface="Cambria Math" panose="02040503050406030204" pitchFamily="18" charset="0"/>
                </a:endParaRPr>
              </a:p>
              <a:p>
                <a:pPr algn="ctr"/>
                <a14:m>
                  <m:oMath xmlns:m="http://schemas.openxmlformats.org/officeDocument/2006/math">
                    <m:r>
                      <a:rPr lang="en-US" b="0" i="1" smtClean="0">
                        <a:latin typeface="Cambria Math"/>
                      </a:rPr>
                      <m:t>+</m:t>
                    </m:r>
                    <m:f>
                      <m:fPr>
                        <m:ctrlPr>
                          <a:rPr lang="en-US" b="0" i="1" smtClean="0">
                            <a:latin typeface="Cambria Math"/>
                          </a:rPr>
                        </m:ctrlPr>
                      </m:fPr>
                      <m:num>
                        <m:r>
                          <a:rPr lang="en-US" b="0" i="1" smtClean="0">
                            <a:latin typeface="Cambria Math"/>
                            <a:ea typeface="Cambria Math"/>
                          </a:rPr>
                          <m:t>𝛼</m:t>
                        </m:r>
                      </m:num>
                      <m:den>
                        <m:r>
                          <a:rPr lang="en-US" b="0" i="1" smtClean="0">
                            <a:latin typeface="Cambria Math"/>
                          </a:rPr>
                          <m:t>2</m:t>
                        </m:r>
                      </m:den>
                    </m:f>
                    <m:sSub>
                      <m:sSubPr>
                        <m:ctrlPr>
                          <a:rPr lang="en-US" b="0" i="1" smtClean="0">
                            <a:latin typeface="Cambria Math"/>
                          </a:rPr>
                        </m:ctrlPr>
                      </m:sSubPr>
                      <m:e>
                        <m:r>
                          <m:rPr>
                            <m:sty m:val="p"/>
                          </m:rPr>
                          <a:rPr lang="en-US">
                            <a:latin typeface="Cambria Math"/>
                          </a:rPr>
                          <m:t>E</m:t>
                        </m:r>
                      </m:e>
                      <m:sub>
                        <m:r>
                          <a:rPr lang="en-US" b="0" i="1" smtClean="0">
                            <a:latin typeface="Cambria Math" panose="02040503050406030204" pitchFamily="18" charset="0"/>
                          </a:rPr>
                          <m:t>𝑀𝐶</m:t>
                        </m:r>
                      </m:sub>
                    </m:sSub>
                    <m:r>
                      <a:rPr lang="en-US" b="0" i="1" smtClean="0">
                        <a:latin typeface="Cambria Math"/>
                      </a:rPr>
                      <m:t>(</m:t>
                    </m:r>
                    <m:r>
                      <a:rPr lang="en-US" b="1">
                        <a:latin typeface="Cambria Math"/>
                        <a:ea typeface="Cambria Math"/>
                      </a:rPr>
                      <m:t>𝐖</m:t>
                    </m:r>
                    <m:r>
                      <a:rPr lang="en-US" b="0" i="1" smtClean="0">
                        <a:latin typeface="Cambria Math"/>
                      </a:rPr>
                      <m:t>)</m:t>
                    </m:r>
                  </m:oMath>
                </a14:m>
                <a:r>
                  <a:rPr lang="en-US" dirty="0" smtClean="0"/>
                  <a:t> + </a:t>
                </a:r>
                <a14:m>
                  <m:oMath xmlns:m="http://schemas.openxmlformats.org/officeDocument/2006/math">
                    <m:f>
                      <m:fPr>
                        <m:ctrlPr>
                          <a:rPr lang="en-US" i="1">
                            <a:latin typeface="Cambria Math"/>
                          </a:rPr>
                        </m:ctrlPr>
                      </m:fPr>
                      <m:num>
                        <m:r>
                          <a:rPr lang="en-US" i="1" smtClean="0">
                            <a:latin typeface="Cambria Math" panose="02040503050406030204" pitchFamily="18" charset="0"/>
                            <a:ea typeface="Cambria Math" panose="02040503050406030204" pitchFamily="18" charset="0"/>
                          </a:rPr>
                          <m:t>𝜆</m:t>
                        </m:r>
                      </m:num>
                      <m:den>
                        <m:r>
                          <a:rPr lang="en-US" i="1">
                            <a:latin typeface="Cambria Math"/>
                          </a:rPr>
                          <m:t>2</m:t>
                        </m:r>
                      </m:den>
                    </m:f>
                    <m:sSub>
                      <m:sSubPr>
                        <m:ctrlPr>
                          <a:rPr lang="en-US" i="1">
                            <a:latin typeface="Cambria Math"/>
                          </a:rPr>
                        </m:ctrlPr>
                      </m:sSubPr>
                      <m:e>
                        <m:r>
                          <m:rPr>
                            <m:sty m:val="p"/>
                          </m:rPr>
                          <a:rPr lang="en-US">
                            <a:latin typeface="Cambria Math"/>
                          </a:rPr>
                          <m:t>E</m:t>
                        </m:r>
                      </m:e>
                      <m:sub>
                        <m:r>
                          <a:rPr lang="en-US" b="0" i="1" smtClean="0">
                            <a:latin typeface="Cambria Math" panose="02040503050406030204" pitchFamily="18" charset="0"/>
                          </a:rPr>
                          <m:t>𝐿𝐿</m:t>
                        </m:r>
                      </m:sub>
                    </m:sSub>
                    <m:d>
                      <m:dPr>
                        <m:ctrlPr>
                          <a:rPr lang="en-US" i="1">
                            <a:latin typeface="Cambria Math"/>
                          </a:rPr>
                        </m:ctrlPr>
                      </m:dPr>
                      <m:e>
                        <m:r>
                          <a:rPr lang="en-US" b="1">
                            <a:latin typeface="Cambria Math"/>
                            <a:ea typeface="Cambria Math"/>
                          </a:rPr>
                          <m:t>𝐖</m:t>
                        </m:r>
                      </m:e>
                    </m:d>
                  </m:oMath>
                </a14:m>
                <a:r>
                  <a:rPr lang="en-US" dirty="0" smtClean="0"/>
                  <a:t> +</a:t>
                </a:r>
                <a14:m>
                  <m:oMath xmlns:m="http://schemas.openxmlformats.org/officeDocument/2006/math">
                    <m:r>
                      <a:rPr lang="en-US" b="0" i="0" smtClean="0">
                        <a:latin typeface="Cambria Math" panose="02040503050406030204" pitchFamily="18" charset="0"/>
                      </a:rPr>
                      <m:t> </m:t>
                    </m:r>
                    <m:f>
                      <m:fPr>
                        <m:ctrlPr>
                          <a:rPr lang="en-US" i="1">
                            <a:latin typeface="Cambria Math"/>
                          </a:rPr>
                        </m:ctrlPr>
                      </m:fPr>
                      <m:num>
                        <m:r>
                          <a:rPr lang="en-US" i="1" smtClean="0">
                            <a:latin typeface="Cambria Math" panose="02040503050406030204" pitchFamily="18" charset="0"/>
                            <a:ea typeface="Cambria Math" panose="02040503050406030204" pitchFamily="18" charset="0"/>
                          </a:rPr>
                          <m:t>𝛾</m:t>
                        </m:r>
                      </m:num>
                      <m:den>
                        <m:r>
                          <a:rPr lang="en-US" i="1">
                            <a:latin typeface="Cambria Math"/>
                          </a:rPr>
                          <m:t>2</m:t>
                        </m:r>
                      </m:den>
                    </m:f>
                    <m:sSub>
                      <m:sSubPr>
                        <m:ctrlPr>
                          <a:rPr lang="en-US" i="1">
                            <a:latin typeface="Cambria Math"/>
                          </a:rPr>
                        </m:ctrlPr>
                      </m:sSubPr>
                      <m:e>
                        <m:r>
                          <m:rPr>
                            <m:sty m:val="p"/>
                          </m:rPr>
                          <a:rPr lang="en-US">
                            <a:latin typeface="Cambria Math"/>
                          </a:rPr>
                          <m:t>E</m:t>
                        </m:r>
                      </m:e>
                      <m:sub>
                        <m:r>
                          <a:rPr lang="en-US" b="0" i="1" smtClean="0">
                            <a:latin typeface="Cambria Math" panose="02040503050406030204" pitchFamily="18" charset="0"/>
                          </a:rPr>
                          <m:t>𝐿𝐶</m:t>
                        </m:r>
                      </m:sub>
                    </m:sSub>
                    <m:r>
                      <a:rPr lang="en-US" i="1">
                        <a:latin typeface="Cambria Math"/>
                      </a:rPr>
                      <m:t>(</m:t>
                    </m:r>
                    <m:r>
                      <a:rPr lang="en-US" b="1">
                        <a:latin typeface="Cambria Math"/>
                        <a:ea typeface="Cambria Math"/>
                      </a:rPr>
                      <m:t>𝐖</m:t>
                    </m:r>
                    <m:r>
                      <a:rPr lang="en-US" i="1">
                        <a:latin typeface="Cambria Math"/>
                      </a:rPr>
                      <m:t>)</m:t>
                    </m:r>
                  </m:oMath>
                </a14:m>
                <a:endParaRPr lang="en-US" dirty="0"/>
              </a:p>
              <a:p>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79590" y="1196752"/>
                <a:ext cx="8382000" cy="1296144"/>
              </a:xfrm>
              <a:prstGeom prst="rect">
                <a:avLst/>
              </a:prstGeom>
              <a:blipFill rotWithShape="1">
                <a:blip r:embed="rId3"/>
                <a:stretch>
                  <a:fillRect b="-1878"/>
                </a:stretch>
              </a:blipFill>
            </p:spPr>
            <p:txBody>
              <a:bodyPr/>
              <a:lstStyle/>
              <a:p>
                <a:r>
                  <a:rPr lang="en-US">
                    <a:noFill/>
                  </a:rPr>
                  <a:t> </a:t>
                </a:r>
              </a:p>
            </p:txBody>
          </p:sp>
        </mc:Fallback>
      </mc:AlternateContent>
      <p:cxnSp>
        <p:nvCxnSpPr>
          <p:cNvPr id="5" name="Straight Connector 4"/>
          <p:cNvCxnSpPr/>
          <p:nvPr/>
        </p:nvCxnSpPr>
        <p:spPr>
          <a:xfrm>
            <a:off x="2771800" y="1916832"/>
            <a:ext cx="48245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915816" y="2420888"/>
            <a:ext cx="864421"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211960" y="2420888"/>
            <a:ext cx="1746684"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 name="Rectangle 7"/>
              <p:cNvSpPr/>
              <p:nvPr/>
            </p:nvSpPr>
            <p:spPr>
              <a:xfrm>
                <a:off x="6795774" y="757744"/>
                <a:ext cx="2095175"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atin typeface="Cambria Math"/>
                          <a:ea typeface="Cambria Math"/>
                        </a:rPr>
                        <m:t>𝒯</m:t>
                      </m:r>
                      <m:d>
                        <m:dPr>
                          <m:ctrlPr>
                            <a:rPr lang="en-US" i="1">
                              <a:latin typeface="Cambria Math"/>
                              <a:ea typeface="Cambria Math"/>
                            </a:rPr>
                          </m:ctrlPr>
                        </m:dPr>
                        <m:e>
                          <m:r>
                            <a:rPr lang="en-US" b="1">
                              <a:latin typeface="Cambria Math"/>
                            </a:rPr>
                            <m:t>𝐘</m:t>
                          </m:r>
                          <m:r>
                            <a:rPr lang="en-US">
                              <a:latin typeface="Cambria Math"/>
                            </a:rPr>
                            <m:t>,</m:t>
                          </m:r>
                          <m:r>
                            <a:rPr lang="en-US" b="1">
                              <a:latin typeface="Cambria Math"/>
                              <a:ea typeface="Cambria Math"/>
                            </a:rPr>
                            <m:t>𝐖</m:t>
                          </m:r>
                        </m:e>
                      </m:d>
                      <m:r>
                        <a:rPr lang="en-US">
                          <a:latin typeface="Cambria Math"/>
                          <a:ea typeface="Cambria Math"/>
                        </a:rPr>
                        <m:t>=</m:t>
                      </m:r>
                      <m:r>
                        <a:rPr lang="en-US" b="1">
                          <a:latin typeface="Cambria Math"/>
                          <a:ea typeface="Cambria Math"/>
                        </a:rPr>
                        <m:t>𝐘</m:t>
                      </m:r>
                      <m:r>
                        <a:rPr lang="en-US">
                          <a:latin typeface="Cambria Math"/>
                          <a:ea typeface="Cambria Math"/>
                        </a:rPr>
                        <m:t>+</m:t>
                      </m:r>
                      <m:r>
                        <a:rPr lang="en-US" b="1">
                          <a:latin typeface="Cambria Math"/>
                          <a:ea typeface="Cambria Math"/>
                        </a:rPr>
                        <m:t>𝐆𝐖</m:t>
                      </m:r>
                    </m:oMath>
                  </m:oMathPara>
                </a14:m>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6795774" y="757744"/>
                <a:ext cx="2095175" cy="369332"/>
              </a:xfrm>
              <a:prstGeom prst="rect">
                <a:avLst/>
              </a:prstGeom>
              <a:blipFill rotWithShape="1">
                <a:blip r:embed="rId4"/>
                <a:stretch>
                  <a:fillRect/>
                </a:stretch>
              </a:blipFill>
            </p:spPr>
            <p:txBody>
              <a:bodyPr/>
              <a:lstStyle/>
              <a:p>
                <a:r>
                  <a:rPr lang="en-US">
                    <a:noFill/>
                  </a:rPr>
                  <a:t> </a:t>
                </a:r>
              </a:p>
            </p:txBody>
          </p:sp>
        </mc:Fallback>
      </mc:AlternateContent>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5632" y="4406415"/>
            <a:ext cx="4471648" cy="1946134"/>
          </a:xfrm>
          <a:prstGeom prst="rect">
            <a:avLst/>
          </a:prstGeom>
        </p:spPr>
      </p:pic>
      <p:sp>
        <p:nvSpPr>
          <p:cNvPr id="10" name="TextBox 9"/>
          <p:cNvSpPr txBox="1"/>
          <p:nvPr/>
        </p:nvSpPr>
        <p:spPr>
          <a:xfrm>
            <a:off x="337937" y="6458322"/>
            <a:ext cx="1855223" cy="313932"/>
          </a:xfrm>
          <a:prstGeom prst="rect">
            <a:avLst/>
          </a:prstGeom>
          <a:noFill/>
        </p:spPr>
        <p:txBody>
          <a:bodyPr wrap="square" rtlCol="0">
            <a:spAutoFit/>
          </a:bodyPr>
          <a:lstStyle/>
          <a:p>
            <a:pPr>
              <a:lnSpc>
                <a:spcPct val="80000"/>
              </a:lnSpc>
            </a:pPr>
            <a:r>
              <a:rPr lang="en-US" dirty="0" smtClean="0"/>
              <a:t>More coherence</a:t>
            </a:r>
            <a:endParaRPr lang="en-US" dirty="0"/>
          </a:p>
        </p:txBody>
      </p:sp>
      <p:sp>
        <p:nvSpPr>
          <p:cNvPr id="11" name="TextBox 10"/>
          <p:cNvSpPr txBox="1"/>
          <p:nvPr/>
        </p:nvSpPr>
        <p:spPr>
          <a:xfrm>
            <a:off x="4425632" y="6402922"/>
            <a:ext cx="4585346" cy="369332"/>
          </a:xfrm>
          <a:prstGeom prst="rect">
            <a:avLst/>
          </a:prstGeom>
          <a:noFill/>
        </p:spPr>
        <p:txBody>
          <a:bodyPr wrap="square" rtlCol="0">
            <a:spAutoFit/>
          </a:bodyPr>
          <a:lstStyle/>
          <a:p>
            <a:r>
              <a:rPr lang="en-US" dirty="0" smtClean="0"/>
              <a:t>Local neighborhood structure preservation</a:t>
            </a:r>
            <a:endParaRPr lang="en-US"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21" y="4403330"/>
            <a:ext cx="3961656" cy="1952305"/>
          </a:xfrm>
          <a:prstGeom prst="rect">
            <a:avLst/>
          </a:prstGeom>
        </p:spPr>
      </p:pic>
      <p:sp>
        <p:nvSpPr>
          <p:cNvPr id="13" name="TextBox 12"/>
          <p:cNvSpPr txBox="1"/>
          <p:nvPr/>
        </p:nvSpPr>
        <p:spPr>
          <a:xfrm>
            <a:off x="2393143" y="6458322"/>
            <a:ext cx="1808842" cy="313932"/>
          </a:xfrm>
          <a:prstGeom prst="rect">
            <a:avLst/>
          </a:prstGeom>
          <a:noFill/>
        </p:spPr>
        <p:txBody>
          <a:bodyPr wrap="square" rtlCol="0">
            <a:spAutoFit/>
          </a:bodyPr>
          <a:lstStyle/>
          <a:p>
            <a:pPr>
              <a:lnSpc>
                <a:spcPct val="80000"/>
              </a:lnSpc>
            </a:pPr>
            <a:r>
              <a:rPr lang="en-US" dirty="0" smtClean="0"/>
              <a:t>Less coherence</a:t>
            </a:r>
            <a:endParaRPr lang="en-US" dirty="0"/>
          </a:p>
        </p:txBody>
      </p:sp>
    </p:spTree>
    <p:extLst>
      <p:ext uri="{BB962C8B-B14F-4D97-AF65-F5344CB8AC3E}">
        <p14:creationId xmlns:p14="http://schemas.microsoft.com/office/powerpoint/2010/main" val="880101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down)">
                                      <p:cBhvr>
                                        <p:cTn id="25" dur="500"/>
                                        <p:tgtEl>
                                          <p:spTgt spid="3">
                                            <p:txEl>
                                              <p:pRg st="6" end="6"/>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ipe(down)">
                                      <p:cBhvr>
                                        <p:cTn id="47" dur="500"/>
                                        <p:tgtEl>
                                          <p:spTgt spid="3">
                                            <p:txEl>
                                              <p:pRg st="7" end="7"/>
                                            </p:txEl>
                                          </p:spTgt>
                                        </p:tgtEl>
                                      </p:cBhvr>
                                    </p:animEffect>
                                  </p:childTnLst>
                                </p:cTn>
                              </p:par>
                              <p:par>
                                <p:cTn id="48" presetID="22" presetClass="entr" presetSubtype="4" fill="hold" nodeType="with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wipe(down)">
                                      <p:cBhvr>
                                        <p:cTn id="50" dur="500"/>
                                        <p:tgtEl>
                                          <p:spTgt spid="3">
                                            <p:txEl>
                                              <p:pRg st="8" end="8"/>
                                            </p:txEl>
                                          </p:spTgt>
                                        </p:tgtEl>
                                      </p:cBhvr>
                                    </p:animEffect>
                                  </p:childTnLst>
                                </p:cTn>
                              </p:par>
                              <p:par>
                                <p:cTn id="51" presetID="22" presetClass="entr" presetSubtype="4" fill="hold" nodeType="with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wipe(down)">
                                      <p:cBhvr>
                                        <p:cTn id="53" dur="500"/>
                                        <p:tgtEl>
                                          <p:spTgt spid="3">
                                            <p:txEl>
                                              <p:pRg st="9" end="9"/>
                                            </p:txEl>
                                          </p:spTgt>
                                        </p:tgtEl>
                                      </p:cBhvr>
                                    </p:animEffect>
                                  </p:childTnLst>
                                </p:cTn>
                              </p:par>
                              <p:par>
                                <p:cTn id="54" presetID="22" presetClass="entr" presetSubtype="4"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en-US" altLang="zh-CN" sz="1400" dirty="0">
                <a:solidFill>
                  <a:schemeClr val="tx1"/>
                </a:solidFill>
                <a:ea typeface="宋体" pitchFamily="2" charset="-122"/>
              </a:rPr>
              <a:t>Non-rigid Articulated Point Set Registration with Local Structure Preservation</a:t>
            </a:r>
          </a:p>
        </p:txBody>
      </p:sp>
      <p:sp>
        <p:nvSpPr>
          <p:cNvPr id="3" name="内容占位符 2"/>
          <p:cNvSpPr>
            <a:spLocks noGrp="1"/>
          </p:cNvSpPr>
          <p:nvPr>
            <p:ph idx="1"/>
          </p:nvPr>
        </p:nvSpPr>
        <p:spPr>
          <a:xfrm>
            <a:off x="0" y="689404"/>
            <a:ext cx="9144000" cy="6168596"/>
          </a:xfrm>
        </p:spPr>
        <p:txBody>
          <a:bodyPr/>
          <a:lstStyle/>
          <a:p>
            <a:r>
              <a:rPr lang="en-US" altLang="zh-CN" sz="2400" dirty="0" smtClean="0"/>
              <a:t>Experimental results</a:t>
            </a:r>
            <a:endParaRPr lang="zh-CN" altLang="en-US" sz="2400" dirty="0"/>
          </a:p>
        </p:txBody>
      </p:sp>
      <p:sp>
        <p:nvSpPr>
          <p:cNvPr id="4" name="TextBox 3"/>
          <p:cNvSpPr txBox="1"/>
          <p:nvPr/>
        </p:nvSpPr>
        <p:spPr>
          <a:xfrm>
            <a:off x="-155316" y="6478774"/>
            <a:ext cx="5796136" cy="307777"/>
          </a:xfrm>
          <a:prstGeom prst="rect">
            <a:avLst/>
          </a:prstGeom>
          <a:noFill/>
        </p:spPr>
        <p:txBody>
          <a:bodyPr wrap="square" rtlCol="0">
            <a:spAutoFit/>
          </a:bodyPr>
          <a:lstStyle/>
          <a:p>
            <a:pPr algn="ctr"/>
            <a:r>
              <a:rPr lang="en-US" sz="1400" dirty="0"/>
              <a:t>C</a:t>
            </a:r>
            <a:r>
              <a:rPr lang="en-US" sz="1400" dirty="0" smtClean="0"/>
              <a:t>omparison respect to the accuracy of segment labeling</a:t>
            </a:r>
            <a:endParaRPr lang="en-US" sz="1400" dirty="0"/>
          </a:p>
        </p:txBody>
      </p:sp>
      <p:pic>
        <p:nvPicPr>
          <p:cNvPr id="5" name="Picture 4"/>
          <p:cNvPicPr>
            <a:picLocks noChangeAspect="1"/>
          </p:cNvPicPr>
          <p:nvPr/>
        </p:nvPicPr>
        <p:blipFill>
          <a:blip r:embed="rId3"/>
          <a:stretch>
            <a:fillRect/>
          </a:stretch>
        </p:blipFill>
        <p:spPr>
          <a:xfrm>
            <a:off x="174481" y="3405197"/>
            <a:ext cx="5136542" cy="309468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6259" y="3014827"/>
            <a:ext cx="3602504" cy="3456105"/>
          </a:xfrm>
          <a:prstGeom prst="rect">
            <a:avLst/>
          </a:prstGeom>
        </p:spPr>
      </p:pic>
      <p:sp>
        <p:nvSpPr>
          <p:cNvPr id="7" name="TextBox 6"/>
          <p:cNvSpPr txBox="1"/>
          <p:nvPr/>
        </p:nvSpPr>
        <p:spPr>
          <a:xfrm>
            <a:off x="53009" y="2606532"/>
            <a:ext cx="5190513" cy="781752"/>
          </a:xfrm>
          <a:prstGeom prst="rect">
            <a:avLst/>
          </a:prstGeom>
          <a:noFill/>
        </p:spPr>
        <p:txBody>
          <a:bodyPr wrap="square" rtlCol="0">
            <a:spAutoFit/>
          </a:bodyPr>
          <a:lstStyle/>
          <a:p>
            <a:pPr algn="just">
              <a:lnSpc>
                <a:spcPct val="80000"/>
              </a:lnSpc>
            </a:pPr>
            <a:r>
              <a:rPr lang="en-US" sz="1400" dirty="0" smtClean="0"/>
              <a:t>Ground-truth segment labels generation. (a) Template with joint position; (b) segment labels of (a); (c) initial target with joint position; (d) segment labels of (c); (e) arbitrary target; (f) segment labels of (e) by label transferring from (d). </a:t>
            </a:r>
            <a:endParaRPr lang="en-US" sz="1400" dirty="0"/>
          </a:p>
        </p:txBody>
      </p:sp>
      <p:sp>
        <p:nvSpPr>
          <p:cNvPr id="8" name="TextBox 7"/>
          <p:cNvSpPr txBox="1"/>
          <p:nvPr/>
        </p:nvSpPr>
        <p:spPr>
          <a:xfrm>
            <a:off x="8201471" y="6494457"/>
            <a:ext cx="554777" cy="307777"/>
          </a:xfrm>
          <a:prstGeom prst="rect">
            <a:avLst/>
          </a:prstGeom>
          <a:noFill/>
        </p:spPr>
        <p:txBody>
          <a:bodyPr wrap="square" rtlCol="0">
            <a:spAutoFit/>
          </a:bodyPr>
          <a:lstStyle/>
          <a:p>
            <a:pPr algn="ctr"/>
            <a:r>
              <a:rPr lang="en-US" sz="1400" dirty="0" smtClean="0"/>
              <a:t>LSP</a:t>
            </a:r>
            <a:endParaRPr lang="en-US" sz="1400" dirty="0"/>
          </a:p>
        </p:txBody>
      </p:sp>
      <p:sp>
        <p:nvSpPr>
          <p:cNvPr id="9" name="TextBox 8"/>
          <p:cNvSpPr txBox="1"/>
          <p:nvPr/>
        </p:nvSpPr>
        <p:spPr>
          <a:xfrm>
            <a:off x="5545163" y="6494457"/>
            <a:ext cx="648072" cy="307777"/>
          </a:xfrm>
          <a:prstGeom prst="rect">
            <a:avLst/>
          </a:prstGeom>
          <a:noFill/>
        </p:spPr>
        <p:txBody>
          <a:bodyPr wrap="square" rtlCol="0">
            <a:spAutoFit/>
          </a:bodyPr>
          <a:lstStyle/>
          <a:p>
            <a:pPr algn="ctr"/>
            <a:r>
              <a:rPr lang="en-US" sz="1400" dirty="0" smtClean="0"/>
              <a:t>GLTP</a:t>
            </a:r>
            <a:endParaRPr lang="en-US" sz="1400" dirty="0"/>
          </a:p>
        </p:txBody>
      </p:sp>
      <p:sp>
        <p:nvSpPr>
          <p:cNvPr id="10" name="TextBox 9"/>
          <p:cNvSpPr txBox="1"/>
          <p:nvPr/>
        </p:nvSpPr>
        <p:spPr>
          <a:xfrm>
            <a:off x="6722949" y="6510577"/>
            <a:ext cx="1043010" cy="307777"/>
          </a:xfrm>
          <a:prstGeom prst="rect">
            <a:avLst/>
          </a:prstGeom>
          <a:noFill/>
        </p:spPr>
        <p:txBody>
          <a:bodyPr wrap="square" rtlCol="0">
            <a:spAutoFit/>
          </a:bodyPr>
          <a:lstStyle/>
          <a:p>
            <a:pPr algn="ctr"/>
            <a:r>
              <a:rPr lang="en-US" sz="1400" dirty="0" smtClean="0"/>
              <a:t>GL-CPD</a:t>
            </a:r>
            <a:endParaRPr lang="en-US" sz="1400" dirty="0"/>
          </a:p>
        </p:txBody>
      </p:sp>
      <p:sp>
        <p:nvSpPr>
          <p:cNvPr id="11" name="TextBox 10"/>
          <p:cNvSpPr txBox="1"/>
          <p:nvPr/>
        </p:nvSpPr>
        <p:spPr>
          <a:xfrm>
            <a:off x="5266513" y="1107679"/>
            <a:ext cx="3877487" cy="1754326"/>
          </a:xfrm>
          <a:prstGeom prst="rect">
            <a:avLst/>
          </a:prstGeom>
          <a:noFill/>
        </p:spPr>
        <p:txBody>
          <a:bodyPr wrap="square" rtlCol="0">
            <a:spAutoFit/>
          </a:bodyPr>
          <a:lstStyle/>
          <a:p>
            <a:pPr algn="ctr">
              <a:lnSpc>
                <a:spcPct val="150000"/>
              </a:lnSpc>
            </a:pPr>
            <a:r>
              <a:rPr lang="en-US" sz="1600" b="1" dirty="0" smtClean="0"/>
              <a:t>Comparison algorithms</a:t>
            </a:r>
          </a:p>
          <a:p>
            <a:pPr>
              <a:lnSpc>
                <a:spcPct val="150000"/>
              </a:lnSpc>
            </a:pPr>
            <a:r>
              <a:rPr lang="en-US" sz="1400" b="1" dirty="0" smtClean="0"/>
              <a:t>CPD </a:t>
            </a:r>
            <a:r>
              <a:rPr lang="en-US" sz="1400" dirty="0" smtClean="0"/>
              <a:t>      : Motion Coherence (MC) constraint</a:t>
            </a:r>
          </a:p>
          <a:p>
            <a:pPr>
              <a:lnSpc>
                <a:spcPct val="150000"/>
              </a:lnSpc>
            </a:pPr>
            <a:r>
              <a:rPr lang="en-US" sz="1400" b="1" dirty="0" smtClean="0"/>
              <a:t>GLTP </a:t>
            </a:r>
            <a:r>
              <a:rPr lang="en-US" sz="1400" dirty="0" smtClean="0"/>
              <a:t>     </a:t>
            </a:r>
            <a:r>
              <a:rPr lang="en-US" sz="1400" dirty="0"/>
              <a:t>: LL </a:t>
            </a:r>
            <a:r>
              <a:rPr lang="en-US" sz="1400" dirty="0" smtClean="0"/>
              <a:t>preservation and MC constraint </a:t>
            </a:r>
            <a:r>
              <a:rPr lang="en-US" sz="1400" b="1" dirty="0" smtClean="0"/>
              <a:t>GL-CPD</a:t>
            </a:r>
            <a:r>
              <a:rPr lang="en-US" sz="1400" dirty="0" smtClean="0"/>
              <a:t> : GL regularization and MC constraint</a:t>
            </a:r>
          </a:p>
          <a:p>
            <a:pPr>
              <a:lnSpc>
                <a:spcPct val="150000"/>
              </a:lnSpc>
            </a:pPr>
            <a:r>
              <a:rPr lang="en-US" sz="1400" b="1" dirty="0" smtClean="0"/>
              <a:t>LSP</a:t>
            </a:r>
            <a:r>
              <a:rPr lang="en-US" sz="1400" dirty="0" smtClean="0"/>
              <a:t>        : LL and LC preservation with MC</a:t>
            </a:r>
            <a:endParaRPr lang="en-US" sz="1400" dirty="0"/>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56" y="1080122"/>
            <a:ext cx="5206466" cy="1509497"/>
          </a:xfrm>
          <a:prstGeom prst="rect">
            <a:avLst/>
          </a:prstGeom>
        </p:spPr>
      </p:pic>
    </p:spTree>
    <p:extLst>
      <p:ext uri="{BB962C8B-B14F-4D97-AF65-F5344CB8AC3E}">
        <p14:creationId xmlns:p14="http://schemas.microsoft.com/office/powerpoint/2010/main" val="880101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buClrTx/>
              <a:buFontTx/>
              <a:buNone/>
            </a:pPr>
            <a:r>
              <a:rPr lang="fr-FR" altLang="en-US" sz="3200" b="1" dirty="0" smtClean="0">
                <a:solidFill>
                  <a:srgbClr val="FFFFFF"/>
                </a:solidFill>
              </a:rPr>
              <a:t>Sonar </a:t>
            </a:r>
            <a:r>
              <a:rPr lang="fr-FR" altLang="en-US" sz="3200" b="1" dirty="0" err="1" smtClean="0">
                <a:solidFill>
                  <a:srgbClr val="FFFFFF"/>
                </a:solidFill>
              </a:rPr>
              <a:t>Automatic</a:t>
            </a:r>
            <a:r>
              <a:rPr lang="fr-FR" altLang="en-US" sz="3200" b="1" dirty="0" smtClean="0">
                <a:solidFill>
                  <a:srgbClr val="FFFFFF"/>
                </a:solidFill>
              </a:rPr>
              <a:t> Target Recognition for </a:t>
            </a:r>
            <a:r>
              <a:rPr lang="fr-FR" altLang="en-US" sz="3200" b="1" dirty="0" err="1" smtClean="0">
                <a:solidFill>
                  <a:srgbClr val="FFFFFF"/>
                </a:solidFill>
              </a:rPr>
              <a:t>Underwater</a:t>
            </a:r>
            <a:r>
              <a:rPr lang="fr-FR" altLang="en-US" sz="3200" b="1" dirty="0" smtClean="0">
                <a:solidFill>
                  <a:srgbClr val="FFFFFF"/>
                </a:solidFill>
              </a:rPr>
              <a:t> UXO </a:t>
            </a:r>
            <a:r>
              <a:rPr lang="fr-FR" altLang="en-US" sz="3200" b="1" dirty="0" err="1" smtClean="0">
                <a:solidFill>
                  <a:srgbClr val="FFFFFF"/>
                </a:solidFill>
              </a:rPr>
              <a:t>Remediation</a:t>
            </a:r>
            <a:endParaRPr lang="fr-FR" altLang="en-US" sz="3200" b="1" dirty="0" smtClean="0">
              <a:solidFill>
                <a:srgbClr val="FFFFFF"/>
              </a:solidFill>
            </a:endParaRPr>
          </a:p>
          <a:p>
            <a:pPr algn="ctr" eaLnBrk="1" hangingPunct="1">
              <a:buClrTx/>
              <a:buFontTx/>
              <a:buNone/>
            </a:pPr>
            <a:endParaRPr lang="fr-FR" altLang="en-US" sz="3200" b="1" i="1" dirty="0">
              <a:solidFill>
                <a:srgbClr val="FFFFFF"/>
              </a:solidFill>
            </a:endParaRPr>
          </a:p>
          <a:p>
            <a:pPr algn="ctr" eaLnBrk="1" hangingPunct="1">
              <a:buClrTx/>
              <a:buFontTx/>
              <a:buNone/>
            </a:pPr>
            <a:r>
              <a:rPr lang="fr-FR" altLang="en-US" sz="2400" b="1" i="1" dirty="0" smtClean="0">
                <a:solidFill>
                  <a:srgbClr val="FFFFFF"/>
                </a:solidFill>
              </a:rPr>
              <a:t>Jason </a:t>
            </a:r>
            <a:r>
              <a:rPr lang="fr-FR" altLang="en-US" sz="2400" b="1" i="1" dirty="0" err="1" smtClean="0">
                <a:solidFill>
                  <a:srgbClr val="FFFFFF"/>
                </a:solidFill>
              </a:rPr>
              <a:t>Isaacs</a:t>
            </a:r>
            <a:r>
              <a:rPr lang="fr-FR" altLang="en-US" sz="2400" b="1" i="1" dirty="0" smtClean="0">
                <a:solidFill>
                  <a:srgbClr val="FFFFFF"/>
                </a:solidFill>
              </a:rPr>
              <a:t> </a:t>
            </a:r>
          </a:p>
          <a:p>
            <a:pPr algn="ctr" eaLnBrk="1" hangingPunct="1">
              <a:buClrTx/>
              <a:buFontTx/>
              <a:buNone/>
            </a:pPr>
            <a:r>
              <a:rPr lang="fr-FR" altLang="en-US" sz="2400" i="1" dirty="0" smtClean="0">
                <a:solidFill>
                  <a:srgbClr val="FFFFFF"/>
                </a:solidFill>
              </a:rPr>
              <a:t>Naval Surface </a:t>
            </a:r>
            <a:r>
              <a:rPr lang="fr-FR" altLang="en-US" sz="2400" i="1" dirty="0" err="1" smtClean="0">
                <a:solidFill>
                  <a:srgbClr val="FFFFFF"/>
                </a:solidFill>
              </a:rPr>
              <a:t>Warfare</a:t>
            </a:r>
            <a:r>
              <a:rPr lang="fr-FR" altLang="en-US" sz="2400" i="1" dirty="0" smtClean="0">
                <a:solidFill>
                  <a:srgbClr val="FFFFFF"/>
                </a:solidFill>
              </a:rPr>
              <a:t> Center</a:t>
            </a:r>
            <a:endParaRPr lang="fr-FR" altLang="en-US" i="1" dirty="0">
              <a:solidFill>
                <a:srgbClr val="FFFFFF"/>
              </a:solidFill>
            </a:endParaRPr>
          </a:p>
        </p:txBody>
      </p:sp>
      <p:sp>
        <p:nvSpPr>
          <p:cNvPr id="3" name="TextBox 2"/>
          <p:cNvSpPr txBox="1"/>
          <p:nvPr/>
        </p:nvSpPr>
        <p:spPr>
          <a:xfrm>
            <a:off x="8460432" y="6484694"/>
            <a:ext cx="683568" cy="369332"/>
          </a:xfrm>
          <a:prstGeom prst="rect">
            <a:avLst/>
          </a:prstGeom>
          <a:noFill/>
        </p:spPr>
        <p:txBody>
          <a:bodyPr wrap="square" rtlCol="0">
            <a:spAutoFit/>
          </a:bodyPr>
          <a:lstStyle/>
          <a:p>
            <a:pPr algn="ctr"/>
            <a:r>
              <a:rPr lang="en-US" b="1" dirty="0" smtClean="0"/>
              <a:t>#15</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pPr eaLnBrk="1" hangingPunct="1"/>
            <a:r>
              <a:rPr lang="fr-FR" altLang="en-US" sz="1800" dirty="0">
                <a:solidFill>
                  <a:schemeClr val="tx1"/>
                </a:solidFill>
              </a:rPr>
              <a:t>Sonar </a:t>
            </a:r>
            <a:r>
              <a:rPr lang="fr-FR" altLang="en-US" sz="1800" dirty="0" err="1">
                <a:solidFill>
                  <a:schemeClr val="tx1"/>
                </a:solidFill>
              </a:rPr>
              <a:t>Automatic</a:t>
            </a:r>
            <a:r>
              <a:rPr lang="fr-FR" altLang="en-US" sz="1800" dirty="0">
                <a:solidFill>
                  <a:schemeClr val="tx1"/>
                </a:solidFill>
              </a:rPr>
              <a:t> Target Recognition for </a:t>
            </a:r>
            <a:r>
              <a:rPr lang="fr-FR" altLang="en-US" sz="1800" dirty="0" err="1">
                <a:solidFill>
                  <a:schemeClr val="tx1"/>
                </a:solidFill>
              </a:rPr>
              <a:t>Underwater</a:t>
            </a:r>
            <a:r>
              <a:rPr lang="fr-FR" altLang="en-US" sz="1800" dirty="0">
                <a:solidFill>
                  <a:schemeClr val="tx1"/>
                </a:solidFill>
              </a:rPr>
              <a:t> UXO </a:t>
            </a:r>
            <a:r>
              <a:rPr lang="fr-FR" altLang="en-US" sz="1800" dirty="0" err="1">
                <a:solidFill>
                  <a:schemeClr val="tx1"/>
                </a:solidFill>
              </a:rPr>
              <a:t>Remediation</a:t>
            </a:r>
            <a:endParaRPr lang="fr-FR" altLang="en-US" sz="1800" dirty="0">
              <a:solidFill>
                <a:schemeClr val="tx1"/>
              </a:solidFill>
            </a:endParaRPr>
          </a:p>
        </p:txBody>
      </p:sp>
      <p:sp>
        <p:nvSpPr>
          <p:cNvPr id="3" name="Content Placeholder 2"/>
          <p:cNvSpPr>
            <a:spLocks noGrp="1"/>
          </p:cNvSpPr>
          <p:nvPr>
            <p:ph idx="1"/>
          </p:nvPr>
        </p:nvSpPr>
        <p:spPr bwMode="auto">
          <a:xfrm>
            <a:off x="231775" y="3068638"/>
            <a:ext cx="8642350" cy="22320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en-US" altLang="en-US" sz="1800" smtClean="0">
                <a:solidFill>
                  <a:srgbClr val="FF0000"/>
                </a:solidFill>
                <a:latin typeface="Times New Roman" pitchFamily="18" charset="0"/>
                <a:cs typeface="Times New Roman" pitchFamily="18" charset="0"/>
              </a:rPr>
              <a:t>Overview:</a:t>
            </a:r>
            <a:r>
              <a:rPr lang="en-US" altLang="en-US" sz="1800" smtClean="0">
                <a:latin typeface="Times New Roman" pitchFamily="18" charset="0"/>
                <a:cs typeface="Times New Roman" pitchFamily="18" charset="0"/>
              </a:rPr>
              <a:t> The detection and classification of undersea objects is considerably more cost and risk effective and efficient if it can be performed by autonomous underwater vehicles (AUVs). Therefore, the ability of an AUV to detect, classify, and identify the targets is of genuine interest to the Navy.</a:t>
            </a:r>
          </a:p>
          <a:p>
            <a:pPr marL="0" indent="0">
              <a:buFontTx/>
              <a:buNone/>
            </a:pPr>
            <a:r>
              <a:rPr lang="en-US" altLang="en-US" sz="1800" smtClean="0">
                <a:solidFill>
                  <a:srgbClr val="FF0000"/>
                </a:solidFill>
                <a:latin typeface="Times New Roman" pitchFamily="18" charset="0"/>
                <a:cs typeface="Times New Roman" pitchFamily="18" charset="0"/>
              </a:rPr>
              <a:t>Objective: </a:t>
            </a:r>
            <a:r>
              <a:rPr lang="en-US" altLang="en-US" sz="1800" smtClean="0">
                <a:latin typeface="Times New Roman" pitchFamily="18" charset="0"/>
                <a:cs typeface="Times New Roman" pitchFamily="18" charset="0"/>
              </a:rPr>
              <a:t>Detect and classify underwater UXO within a survey area.</a:t>
            </a:r>
          </a:p>
          <a:p>
            <a:pPr marL="0" indent="0">
              <a:buFontTx/>
              <a:buNone/>
            </a:pPr>
            <a:r>
              <a:rPr lang="en-US" altLang="en-US" sz="1800" smtClean="0">
                <a:solidFill>
                  <a:srgbClr val="FF0000"/>
                </a:solidFill>
                <a:latin typeface="Times New Roman" pitchFamily="18" charset="0"/>
                <a:cs typeface="Times New Roman" pitchFamily="18" charset="0"/>
              </a:rPr>
              <a:t>Approach: </a:t>
            </a:r>
            <a:r>
              <a:rPr lang="en-US" altLang="en-US" sz="1800" smtClean="0">
                <a:latin typeface="Times New Roman" pitchFamily="18" charset="0"/>
                <a:cs typeface="Times New Roman" pitchFamily="18" charset="0"/>
              </a:rPr>
              <a:t>Weighted highlight-shadow detection, statistical and multi-resolution image features, boosted CART classification, and algorithm fusion.</a:t>
            </a:r>
          </a:p>
          <a:p>
            <a:pPr marL="0" indent="0"/>
            <a:endParaRPr lang="en-US" altLang="en-US" sz="1800" smtClean="0"/>
          </a:p>
        </p:txBody>
      </p:sp>
      <p:grpSp>
        <p:nvGrpSpPr>
          <p:cNvPr id="4" name="Group 4"/>
          <p:cNvGrpSpPr>
            <a:grpSpLocks/>
          </p:cNvGrpSpPr>
          <p:nvPr/>
        </p:nvGrpSpPr>
        <p:grpSpPr bwMode="auto">
          <a:xfrm>
            <a:off x="862013" y="857250"/>
            <a:ext cx="7381875" cy="1995488"/>
            <a:chOff x="304800" y="2209800"/>
            <a:chExt cx="8534400" cy="2438400"/>
          </a:xfrm>
        </p:grpSpPr>
        <p:sp>
          <p:nvSpPr>
            <p:cNvPr id="5" name="Rectangle 4"/>
            <p:cNvSpPr/>
            <p:nvPr/>
          </p:nvSpPr>
          <p:spPr>
            <a:xfrm>
              <a:off x="304800" y="2209800"/>
              <a:ext cx="8534400" cy="24384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en-US" altLang="en-US">
                <a:solidFill>
                  <a:srgbClr val="FFFFFF"/>
                </a:solidFill>
              </a:endParaRPr>
            </a:p>
          </p:txBody>
        </p:sp>
        <p:sp>
          <p:nvSpPr>
            <p:cNvPr id="6" name="Rectangle 5"/>
            <p:cNvSpPr/>
            <p:nvPr/>
          </p:nvSpPr>
          <p:spPr>
            <a:xfrm>
              <a:off x="381885" y="2293214"/>
              <a:ext cx="5104121" cy="227157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en-US" altLang="en-US">
                <a:solidFill>
                  <a:srgbClr val="FFFFFF"/>
                </a:solidFill>
              </a:endParaRPr>
            </a:p>
          </p:txBody>
        </p:sp>
        <p:grpSp>
          <p:nvGrpSpPr>
            <p:cNvPr id="7" name="Group 8"/>
            <p:cNvGrpSpPr>
              <a:grpSpLocks/>
            </p:cNvGrpSpPr>
            <p:nvPr/>
          </p:nvGrpSpPr>
          <p:grpSpPr bwMode="auto">
            <a:xfrm>
              <a:off x="410774" y="2362200"/>
              <a:ext cx="5024365" cy="2141913"/>
              <a:chOff x="410774" y="2362200"/>
              <a:chExt cx="5024365" cy="2141913"/>
            </a:xfrm>
          </p:grpSpPr>
          <p:pic>
            <p:nvPicPr>
              <p:cNvPr id="11" name="Picture 12" descr="Snippet_15.jpg"/>
              <p:cNvPicPr>
                <a:picLocks/>
              </p:cNvPicPr>
              <p:nvPr/>
            </p:nvPicPr>
            <p:blipFill>
              <a:blip r:embed="rId3" cstate="print">
                <a:extLst>
                  <a:ext uri="{28A0092B-C50C-407E-A947-70E740481C1C}">
                    <a14:useLocalDpi xmlns:a14="http://schemas.microsoft.com/office/drawing/2010/main" val="0"/>
                  </a:ext>
                </a:extLst>
              </a:blip>
              <a:srcRect l="13600" t="7468" r="9599" b="10667"/>
              <a:stretch>
                <a:fillRect/>
              </a:stretch>
            </p:blipFill>
            <p:spPr bwMode="auto">
              <a:xfrm>
                <a:off x="410774" y="2362200"/>
                <a:ext cx="1259802" cy="539496"/>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3" descr="Snippet_22.jpg"/>
              <p:cNvPicPr>
                <a:picLocks noChangeAspect="1"/>
              </p:cNvPicPr>
              <p:nvPr/>
            </p:nvPicPr>
            <p:blipFill>
              <a:blip r:embed="rId4" cstate="print">
                <a:extLst>
                  <a:ext uri="{28A0092B-C50C-407E-A947-70E740481C1C}">
                    <a14:useLocalDpi xmlns:a14="http://schemas.microsoft.com/office/drawing/2010/main" val="0"/>
                  </a:ext>
                </a:extLst>
              </a:blip>
              <a:srcRect l="13600" t="7468" r="9599" b="10667"/>
              <a:stretch>
                <a:fillRect/>
              </a:stretch>
            </p:blipFill>
            <p:spPr bwMode="auto">
              <a:xfrm>
                <a:off x="411531" y="2886313"/>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4" descr="Snippet_37.jpg"/>
              <p:cNvPicPr>
                <a:picLocks noChangeAspect="1"/>
              </p:cNvPicPr>
              <p:nvPr/>
            </p:nvPicPr>
            <p:blipFill>
              <a:blip r:embed="rId5" cstate="print">
                <a:extLst>
                  <a:ext uri="{28A0092B-C50C-407E-A947-70E740481C1C}">
                    <a14:useLocalDpi xmlns:a14="http://schemas.microsoft.com/office/drawing/2010/main" val="0"/>
                  </a:ext>
                </a:extLst>
              </a:blip>
              <a:srcRect l="13600" t="7468" r="9599" b="10667"/>
              <a:stretch>
                <a:fillRect/>
              </a:stretch>
            </p:blipFill>
            <p:spPr bwMode="auto">
              <a:xfrm>
                <a:off x="411531" y="3422463"/>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15" descr="Snippet_42.jpg"/>
              <p:cNvPicPr>
                <a:picLocks noChangeAspect="1"/>
              </p:cNvPicPr>
              <p:nvPr/>
            </p:nvPicPr>
            <p:blipFill>
              <a:blip r:embed="rId6" cstate="print">
                <a:extLst>
                  <a:ext uri="{28A0092B-C50C-407E-A947-70E740481C1C}">
                    <a14:useLocalDpi xmlns:a14="http://schemas.microsoft.com/office/drawing/2010/main" val="0"/>
                  </a:ext>
                </a:extLst>
              </a:blip>
              <a:srcRect l="13600" t="7468" r="9599" b="10667"/>
              <a:stretch>
                <a:fillRect/>
              </a:stretch>
            </p:blipFill>
            <p:spPr bwMode="auto">
              <a:xfrm>
                <a:off x="412289" y="3962124"/>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6" descr="Snippet_61.jpg"/>
              <p:cNvPicPr>
                <a:picLocks noChangeAspect="1"/>
              </p:cNvPicPr>
              <p:nvPr/>
            </p:nvPicPr>
            <p:blipFill>
              <a:blip r:embed="rId7" cstate="print">
                <a:extLst>
                  <a:ext uri="{28A0092B-C50C-407E-A947-70E740481C1C}">
                    <a14:useLocalDpi xmlns:a14="http://schemas.microsoft.com/office/drawing/2010/main" val="0"/>
                  </a:ext>
                </a:extLst>
              </a:blip>
              <a:srcRect l="13600" t="7468" r="9599" b="10667"/>
              <a:stretch>
                <a:fillRect/>
              </a:stretch>
            </p:blipFill>
            <p:spPr bwMode="auto">
              <a:xfrm>
                <a:off x="1676287" y="2365209"/>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17" descr="Snippet_72.jpg"/>
              <p:cNvPicPr>
                <a:picLocks noChangeAspect="1"/>
              </p:cNvPicPr>
              <p:nvPr/>
            </p:nvPicPr>
            <p:blipFill>
              <a:blip r:embed="rId8" cstate="print">
                <a:extLst>
                  <a:ext uri="{28A0092B-C50C-407E-A947-70E740481C1C}">
                    <a14:useLocalDpi xmlns:a14="http://schemas.microsoft.com/office/drawing/2010/main" val="0"/>
                  </a:ext>
                </a:extLst>
              </a:blip>
              <a:srcRect l="13600" t="7468" r="9599" b="10667"/>
              <a:stretch>
                <a:fillRect/>
              </a:stretch>
            </p:blipFill>
            <p:spPr bwMode="auto">
              <a:xfrm>
                <a:off x="1670522" y="2889322"/>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8" descr="Snippet_79.jpg"/>
              <p:cNvPicPr>
                <a:picLocks noChangeAspect="1"/>
              </p:cNvPicPr>
              <p:nvPr/>
            </p:nvPicPr>
            <p:blipFill>
              <a:blip r:embed="rId9" cstate="print">
                <a:extLst>
                  <a:ext uri="{28A0092B-C50C-407E-A947-70E740481C1C}">
                    <a14:useLocalDpi xmlns:a14="http://schemas.microsoft.com/office/drawing/2010/main" val="0"/>
                  </a:ext>
                </a:extLst>
              </a:blip>
              <a:srcRect l="13600" t="7468" r="9599" b="10667"/>
              <a:stretch>
                <a:fillRect/>
              </a:stretch>
            </p:blipFill>
            <p:spPr bwMode="auto">
              <a:xfrm>
                <a:off x="1664172" y="3422463"/>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9" descr="Snippet_85.jpg"/>
              <p:cNvPicPr>
                <a:picLocks noChangeAspect="1"/>
              </p:cNvPicPr>
              <p:nvPr/>
            </p:nvPicPr>
            <p:blipFill>
              <a:blip r:embed="rId10" cstate="print">
                <a:extLst>
                  <a:ext uri="{28A0092B-C50C-407E-A947-70E740481C1C}">
                    <a14:useLocalDpi xmlns:a14="http://schemas.microsoft.com/office/drawing/2010/main" val="0"/>
                  </a:ext>
                </a:extLst>
              </a:blip>
              <a:srcRect l="13600" t="7468" r="9599" b="10667"/>
              <a:stretch>
                <a:fillRect/>
              </a:stretch>
            </p:blipFill>
            <p:spPr bwMode="auto">
              <a:xfrm>
                <a:off x="1665102" y="3962124"/>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20" descr="Snippet_88.jpg"/>
              <p:cNvPicPr>
                <a:picLocks noChangeAspect="1"/>
              </p:cNvPicPr>
              <p:nvPr/>
            </p:nvPicPr>
            <p:blipFill>
              <a:blip r:embed="rId11" cstate="print">
                <a:extLst>
                  <a:ext uri="{28A0092B-C50C-407E-A947-70E740481C1C}">
                    <a14:useLocalDpi xmlns:a14="http://schemas.microsoft.com/office/drawing/2010/main" val="0"/>
                  </a:ext>
                </a:extLst>
              </a:blip>
              <a:srcRect l="13600" t="7468" r="9599" b="10667"/>
              <a:stretch>
                <a:fillRect/>
              </a:stretch>
            </p:blipFill>
            <p:spPr bwMode="auto">
              <a:xfrm>
                <a:off x="2923335" y="2365209"/>
                <a:ext cx="1259802" cy="5419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21" descr="Snippet_6.jpg"/>
              <p:cNvPicPr>
                <a:picLocks noChangeAspect="1"/>
              </p:cNvPicPr>
              <p:nvPr/>
            </p:nvPicPr>
            <p:blipFill>
              <a:blip r:embed="rId12" cstate="print">
                <a:extLst>
                  <a:ext uri="{28A0092B-C50C-407E-A947-70E740481C1C}">
                    <a14:useLocalDpi xmlns:a14="http://schemas.microsoft.com/office/drawing/2010/main" val="0"/>
                  </a:ext>
                </a:extLst>
              </a:blip>
              <a:srcRect l="13600" t="7468" r="9599" b="10667"/>
              <a:stretch>
                <a:fillRect/>
              </a:stretch>
            </p:blipFill>
            <p:spPr bwMode="auto">
              <a:xfrm>
                <a:off x="2923335" y="2889322"/>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2" descr="Snippet_11.jpg"/>
              <p:cNvPicPr>
                <a:picLocks noChangeAspect="1"/>
              </p:cNvPicPr>
              <p:nvPr/>
            </p:nvPicPr>
            <p:blipFill>
              <a:blip r:embed="rId13" cstate="print">
                <a:extLst>
                  <a:ext uri="{28A0092B-C50C-407E-A947-70E740481C1C}">
                    <a14:useLocalDpi xmlns:a14="http://schemas.microsoft.com/office/drawing/2010/main" val="0"/>
                  </a:ext>
                </a:extLst>
              </a:blip>
              <a:srcRect l="13600" t="7468" r="9599" b="10667"/>
              <a:stretch>
                <a:fillRect/>
              </a:stretch>
            </p:blipFill>
            <p:spPr bwMode="auto">
              <a:xfrm>
                <a:off x="2923335" y="3422463"/>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2" name="Picture 23" descr="Snippet_18.jpg"/>
              <p:cNvPicPr>
                <a:picLocks noChangeAspect="1"/>
              </p:cNvPicPr>
              <p:nvPr/>
            </p:nvPicPr>
            <p:blipFill>
              <a:blip r:embed="rId14" cstate="print">
                <a:extLst>
                  <a:ext uri="{28A0092B-C50C-407E-A947-70E740481C1C}">
                    <a14:useLocalDpi xmlns:a14="http://schemas.microsoft.com/office/drawing/2010/main" val="0"/>
                  </a:ext>
                </a:extLst>
              </a:blip>
              <a:srcRect l="13600" t="7468" r="9599" b="10667"/>
              <a:stretch>
                <a:fillRect/>
              </a:stretch>
            </p:blipFill>
            <p:spPr bwMode="auto">
              <a:xfrm>
                <a:off x="2923335" y="3962124"/>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3" name="Picture 24" descr="Snippet_31.jpg"/>
              <p:cNvPicPr>
                <a:picLocks noChangeAspect="1"/>
              </p:cNvPicPr>
              <p:nvPr/>
            </p:nvPicPr>
            <p:blipFill>
              <a:blip r:embed="rId15" cstate="print">
                <a:extLst>
                  <a:ext uri="{28A0092B-C50C-407E-A947-70E740481C1C}">
                    <a14:useLocalDpi xmlns:a14="http://schemas.microsoft.com/office/drawing/2010/main" val="0"/>
                  </a:ext>
                </a:extLst>
              </a:blip>
              <a:srcRect l="13600" t="7468" r="9599" b="10667"/>
              <a:stretch>
                <a:fillRect/>
              </a:stretch>
            </p:blipFill>
            <p:spPr bwMode="auto">
              <a:xfrm>
                <a:off x="4175337" y="2365209"/>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4" name="Picture 25" descr="Snippet_32.jpg"/>
              <p:cNvPicPr>
                <a:picLocks noChangeAspect="1"/>
              </p:cNvPicPr>
              <p:nvPr/>
            </p:nvPicPr>
            <p:blipFill>
              <a:blip r:embed="rId16" cstate="print">
                <a:extLst>
                  <a:ext uri="{28A0092B-C50C-407E-A947-70E740481C1C}">
                    <a14:useLocalDpi xmlns:a14="http://schemas.microsoft.com/office/drawing/2010/main" val="0"/>
                  </a:ext>
                </a:extLst>
              </a:blip>
              <a:srcRect l="13600" t="7468" r="9599" b="10667"/>
              <a:stretch>
                <a:fillRect/>
              </a:stretch>
            </p:blipFill>
            <p:spPr bwMode="auto">
              <a:xfrm>
                <a:off x="4175337" y="2889322"/>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5" name="Picture 26" descr="Snippet_44.jpg"/>
              <p:cNvPicPr>
                <a:picLocks noChangeAspect="1"/>
              </p:cNvPicPr>
              <p:nvPr/>
            </p:nvPicPr>
            <p:blipFill>
              <a:blip r:embed="rId17" cstate="print">
                <a:extLst>
                  <a:ext uri="{28A0092B-C50C-407E-A947-70E740481C1C}">
                    <a14:useLocalDpi xmlns:a14="http://schemas.microsoft.com/office/drawing/2010/main" val="0"/>
                  </a:ext>
                </a:extLst>
              </a:blip>
              <a:srcRect l="13600" t="7468" r="9599" b="10667"/>
              <a:stretch>
                <a:fillRect/>
              </a:stretch>
            </p:blipFill>
            <p:spPr bwMode="auto">
              <a:xfrm>
                <a:off x="4175337" y="3422463"/>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6" name="Picture 27" descr="Snippet_49.jpg"/>
              <p:cNvPicPr>
                <a:picLocks noChangeAspect="1"/>
              </p:cNvPicPr>
              <p:nvPr/>
            </p:nvPicPr>
            <p:blipFill>
              <a:blip r:embed="rId18" cstate="print">
                <a:extLst>
                  <a:ext uri="{28A0092B-C50C-407E-A947-70E740481C1C}">
                    <a14:useLocalDpi xmlns:a14="http://schemas.microsoft.com/office/drawing/2010/main" val="0"/>
                  </a:ext>
                </a:extLst>
              </a:blip>
              <a:srcRect l="13600" t="7468" r="9599" b="10667"/>
              <a:stretch>
                <a:fillRect/>
              </a:stretch>
            </p:blipFill>
            <p:spPr bwMode="auto">
              <a:xfrm>
                <a:off x="4175337" y="3962124"/>
                <a:ext cx="1259802" cy="5419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8" name="Picture 9" descr="Mk-82_xxl.jpg"/>
            <p:cNvPicPr>
              <a:picLocks noChangeAspect="1"/>
            </p:cNvPicPr>
            <p:nvPr/>
          </p:nvPicPr>
          <p:blipFill>
            <a:blip r:embed="rId19" cstate="print">
              <a:extLst>
                <a:ext uri="{28A0092B-C50C-407E-A947-70E740481C1C}">
                  <a14:useLocalDpi xmlns:a14="http://schemas.microsoft.com/office/drawing/2010/main" val="0"/>
                </a:ext>
              </a:extLst>
            </a:blip>
            <a:srcRect t="13715"/>
            <a:stretch>
              <a:fillRect/>
            </a:stretch>
          </p:blipFill>
          <p:spPr bwMode="auto">
            <a:xfrm>
              <a:off x="5739939" y="2362200"/>
              <a:ext cx="2714625" cy="49238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Picture 2" descr="http://ts2.mm.bing.net/th?id=H.4625891276883153&amp;pid=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62600" y="2777834"/>
              <a:ext cx="1177464" cy="171796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Picture 11" descr="220px-Mina_morska_typu_M_1908-39.jp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6730539" y="2772064"/>
              <a:ext cx="1981200" cy="17237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pSp>
      <p:pic>
        <p:nvPicPr>
          <p:cNvPr id="27" name="Picture 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20725" y="5300663"/>
            <a:ext cx="7596188" cy="127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8986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r>
              <a:rPr lang="en-US" sz="1800" dirty="0">
                <a:solidFill>
                  <a:schemeClr val="tx1"/>
                </a:solidFill>
              </a:rPr>
              <a:t>Automated feature weighting and random pixel sampling in k-means clustering for Terahertz image segmentation</a:t>
            </a:r>
          </a:p>
        </p:txBody>
      </p:sp>
      <p:sp>
        <p:nvSpPr>
          <p:cNvPr id="3" name="Content Placeholder 2"/>
          <p:cNvSpPr>
            <a:spLocks noGrp="1"/>
          </p:cNvSpPr>
          <p:nvPr>
            <p:ph idx="1"/>
          </p:nvPr>
        </p:nvSpPr>
        <p:spPr bwMode="auto">
          <a:xfrm>
            <a:off x="250825" y="1268413"/>
            <a:ext cx="8642350" cy="54737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Char char="•"/>
              <a:defRPr/>
            </a:pPr>
            <a:r>
              <a:rPr lang="en-US" sz="2400" b="1" dirty="0" smtClean="0">
                <a:latin typeface="Times New Roman" panose="02020603050405020304" pitchFamily="18" charset="0"/>
              </a:rPr>
              <a:t>THz </a:t>
            </a:r>
            <a:r>
              <a:rPr lang="en-US" sz="2400" b="1" dirty="0">
                <a:latin typeface="Times New Roman" panose="02020603050405020304" pitchFamily="18" charset="0"/>
              </a:rPr>
              <a:t>imaging:</a:t>
            </a:r>
            <a:r>
              <a:rPr lang="en-US" sz="2400" dirty="0">
                <a:latin typeface="Times New Roman" panose="02020603050405020304" pitchFamily="18" charset="0"/>
              </a:rPr>
              <a:t> An imaging technology occupying the band of frequencies [0.1-10] THz</a:t>
            </a:r>
            <a:r>
              <a:rPr lang="en-US" sz="2400" dirty="0" smtClean="0">
                <a:latin typeface="Times New Roman" panose="02020603050405020304" pitchFamily="18" charset="0"/>
              </a:rPr>
              <a:t>.</a:t>
            </a:r>
          </a:p>
          <a:p>
            <a:pPr>
              <a:buFont typeface="Arial" panose="020B0604020202020204" pitchFamily="34" charset="0"/>
              <a:buChar char="•"/>
              <a:defRPr/>
            </a:pPr>
            <a:r>
              <a:rPr lang="en-US" sz="2400" b="1" dirty="0" smtClean="0">
                <a:latin typeface="Times New Roman" panose="02020603050405020304" pitchFamily="18" charset="0"/>
              </a:rPr>
              <a:t>Use</a:t>
            </a:r>
            <a:r>
              <a:rPr lang="en-US" sz="2400" b="1" dirty="0">
                <a:latin typeface="Times New Roman" panose="02020603050405020304" pitchFamily="18" charset="0"/>
              </a:rPr>
              <a:t>:</a:t>
            </a:r>
            <a:r>
              <a:rPr lang="en-US" sz="2400" dirty="0">
                <a:latin typeface="Times New Roman" panose="02020603050405020304" pitchFamily="18" charset="0"/>
              </a:rPr>
              <a:t> Security, </a:t>
            </a:r>
            <a:r>
              <a:rPr lang="en-US" sz="2400" dirty="0" smtClean="0">
                <a:latin typeface="Times New Roman" panose="02020603050405020304" pitchFamily="18" charset="0"/>
              </a:rPr>
              <a:t>medical </a:t>
            </a:r>
            <a:r>
              <a:rPr lang="en-US" sz="2400" dirty="0">
                <a:latin typeface="Times New Roman" panose="02020603050405020304" pitchFamily="18" charset="0"/>
              </a:rPr>
              <a:t>diagnosis, </a:t>
            </a:r>
            <a:r>
              <a:rPr lang="en-US" sz="2400" dirty="0" smtClean="0">
                <a:latin typeface="Times New Roman" panose="02020603050405020304" pitchFamily="18" charset="0"/>
              </a:rPr>
              <a:t>chemical identification, etc.</a:t>
            </a:r>
          </a:p>
          <a:p>
            <a:pPr>
              <a:buFont typeface="Arial" panose="020B0604020202020204" pitchFamily="34" charset="0"/>
              <a:buChar char="•"/>
              <a:defRPr/>
            </a:pPr>
            <a:r>
              <a:rPr lang="en-US" sz="2400" b="1" dirty="0" smtClean="0">
                <a:latin typeface="Times New Roman" panose="02020603050405020304" pitchFamily="18" charset="0"/>
              </a:rPr>
              <a:t>THz </a:t>
            </a:r>
            <a:r>
              <a:rPr lang="en-US" sz="2400" b="1" dirty="0">
                <a:latin typeface="Times New Roman" panose="02020603050405020304" pitchFamily="18" charset="0"/>
              </a:rPr>
              <a:t>image formation:</a:t>
            </a:r>
            <a:r>
              <a:rPr lang="en-US" sz="2400" dirty="0">
                <a:latin typeface="Times New Roman" panose="02020603050405020304" pitchFamily="18" charset="0"/>
              </a:rPr>
              <a:t> Detection of THz pulses reflected by a sample.</a:t>
            </a:r>
          </a:p>
          <a:p>
            <a:pPr>
              <a:buFont typeface="Arial" panose="020B0604020202020204" pitchFamily="34" charset="0"/>
              <a:buChar char="•"/>
              <a:defRPr/>
            </a:pPr>
            <a:r>
              <a:rPr lang="en-US" sz="2400" b="1" dirty="0" smtClean="0">
                <a:latin typeface="Times New Roman" panose="02020603050405020304" pitchFamily="18" charset="0"/>
              </a:rPr>
              <a:t>Limitations:</a:t>
            </a:r>
            <a:r>
              <a:rPr lang="en-US" sz="2400" dirty="0" smtClean="0">
                <a:latin typeface="Times New Roman" panose="02020603050405020304" pitchFamily="18" charset="0"/>
              </a:rPr>
              <a:t> </a:t>
            </a:r>
            <a:endParaRPr lang="en-US" sz="2400" dirty="0">
              <a:latin typeface="Times New Roman" panose="02020603050405020304" pitchFamily="18" charset="0"/>
            </a:endParaRPr>
          </a:p>
          <a:p>
            <a:pPr lvl="1" algn="just" eaLnBrk="1" hangingPunct="1">
              <a:buSzPct val="90000"/>
              <a:buFont typeface="Courier New" panose="02070309020205020404" pitchFamily="49" charset="0"/>
              <a:buChar char="o"/>
              <a:defRPr/>
            </a:pPr>
            <a:r>
              <a:rPr lang="en-US" sz="2000" dirty="0">
                <a:latin typeface="Times New Roman" panose="02020603050405020304" pitchFamily="18" charset="0"/>
                <a:ea typeface="+mn-ea"/>
              </a:rPr>
              <a:t>Huge amount of raw features (e.g., 1024 bands),</a:t>
            </a:r>
          </a:p>
          <a:p>
            <a:pPr lvl="1" algn="just" eaLnBrk="1" hangingPunct="1">
              <a:buSzPct val="90000"/>
              <a:buFont typeface="Courier New" panose="02070309020205020404" pitchFamily="49" charset="0"/>
              <a:buChar char="o"/>
              <a:defRPr/>
            </a:pPr>
            <a:r>
              <a:rPr lang="en-US" sz="2000" dirty="0">
                <a:latin typeface="Times New Roman" panose="02020603050405020304" pitchFamily="18" charset="0"/>
                <a:ea typeface="+mn-ea"/>
              </a:rPr>
              <a:t>Some features can be noisy or </a:t>
            </a:r>
            <a:r>
              <a:rPr lang="en-US" sz="2000" dirty="0" smtClean="0">
                <a:latin typeface="Times New Roman" panose="02020603050405020304" pitchFamily="18" charset="0"/>
                <a:ea typeface="+mn-ea"/>
              </a:rPr>
              <a:t>uninformative,</a:t>
            </a:r>
            <a:endParaRPr lang="en-US" sz="2000" dirty="0">
              <a:latin typeface="Times New Roman" panose="02020603050405020304" pitchFamily="18" charset="0"/>
              <a:ea typeface="+mn-ea"/>
            </a:endParaRPr>
          </a:p>
          <a:p>
            <a:pPr lvl="1" algn="just" eaLnBrk="1" hangingPunct="1">
              <a:buSzPct val="90000"/>
              <a:buFont typeface="Courier New" panose="02070309020205020404" pitchFamily="49" charset="0"/>
              <a:buChar char="o"/>
              <a:defRPr/>
            </a:pPr>
            <a:r>
              <a:rPr lang="en-US" sz="2000" dirty="0" smtClean="0">
                <a:latin typeface="Times New Roman" panose="02020603050405020304" pitchFamily="18" charset="0"/>
                <a:ea typeface="+mn-ea"/>
              </a:rPr>
              <a:t>The </a:t>
            </a:r>
            <a:r>
              <a:rPr lang="en-US" sz="2000" dirty="0">
                <a:latin typeface="Times New Roman" panose="02020603050405020304" pitchFamily="18" charset="0"/>
                <a:ea typeface="+mn-ea"/>
              </a:rPr>
              <a:t>whole set of pixels decreases the analysis performances.</a:t>
            </a:r>
          </a:p>
          <a:p>
            <a:pPr algn="just" eaLnBrk="1" hangingPunct="1">
              <a:buSzPct val="90000"/>
              <a:buFont typeface="Arial" panose="020B0604020202020204" pitchFamily="34" charset="0"/>
              <a:buChar char="•"/>
              <a:defRPr/>
            </a:pPr>
            <a:r>
              <a:rPr lang="en-US" sz="2400" b="1" dirty="0" smtClean="0">
                <a:latin typeface="Times New Roman" panose="02020603050405020304" pitchFamily="18" charset="0"/>
              </a:rPr>
              <a:t>Objective</a:t>
            </a:r>
          </a:p>
          <a:p>
            <a:pPr lvl="1" algn="just" eaLnBrk="1" hangingPunct="1">
              <a:buSzPct val="90000"/>
              <a:buFont typeface="Courier New" panose="02070309020205020404" pitchFamily="49" charset="0"/>
              <a:buChar char="o"/>
              <a:defRPr/>
            </a:pPr>
            <a:r>
              <a:rPr lang="en-US" sz="2000" dirty="0" smtClean="0">
                <a:latin typeface="Times New Roman" panose="02020603050405020304" pitchFamily="18" charset="0"/>
                <a:ea typeface="+mn-ea"/>
              </a:rPr>
              <a:t>Pixel sampling: select small representative sample of pixels </a:t>
            </a:r>
            <a:r>
              <a:rPr lang="en-US" sz="2000" dirty="0">
                <a:latin typeface="Times New Roman" panose="02020603050405020304" pitchFamily="18" charset="0"/>
              </a:rPr>
              <a:t>describing</a:t>
            </a:r>
            <a:r>
              <a:rPr lang="fr-FR" sz="2000" dirty="0">
                <a:latin typeface="Times New Roman" panose="02020603050405020304" pitchFamily="18" charset="0"/>
              </a:rPr>
              <a:t> </a:t>
            </a:r>
            <a:r>
              <a:rPr lang="en-US" sz="2000" dirty="0" smtClean="0">
                <a:latin typeface="Times New Roman" panose="02020603050405020304" pitchFamily="18" charset="0"/>
                <a:ea typeface="+mn-ea"/>
              </a:rPr>
              <a:t>the whole THz image,</a:t>
            </a:r>
            <a:endParaRPr lang="en-US" sz="2000" dirty="0">
              <a:latin typeface="Times New Roman" panose="02020603050405020304" pitchFamily="18" charset="0"/>
              <a:ea typeface="+mn-ea"/>
            </a:endParaRPr>
          </a:p>
          <a:p>
            <a:pPr lvl="1" algn="just" eaLnBrk="1" hangingPunct="1">
              <a:buSzPct val="90000"/>
              <a:buFont typeface="Courier New" panose="02070309020205020404" pitchFamily="49" charset="0"/>
              <a:buChar char="o"/>
              <a:defRPr/>
            </a:pPr>
            <a:r>
              <a:rPr lang="fr-FR" sz="2000" dirty="0" err="1" smtClean="0">
                <a:latin typeface="Times New Roman" panose="02020603050405020304" pitchFamily="18" charset="0"/>
                <a:ea typeface="+mn-ea"/>
              </a:rPr>
              <a:t>Feature</a:t>
            </a:r>
            <a:r>
              <a:rPr lang="fr-FR" sz="2000" dirty="0" smtClean="0">
                <a:latin typeface="Times New Roman" panose="02020603050405020304" pitchFamily="18" charset="0"/>
                <a:ea typeface="+mn-ea"/>
              </a:rPr>
              <a:t> </a:t>
            </a:r>
            <a:r>
              <a:rPr lang="fr-FR" sz="2000" dirty="0" err="1">
                <a:latin typeface="Times New Roman" panose="02020603050405020304" pitchFamily="18" charset="0"/>
                <a:ea typeface="+mn-ea"/>
              </a:rPr>
              <a:t>weighting</a:t>
            </a:r>
            <a:r>
              <a:rPr lang="fr-FR" sz="2000" dirty="0">
                <a:latin typeface="Times New Roman" panose="02020603050405020304" pitchFamily="18" charset="0"/>
                <a:ea typeface="+mn-ea"/>
              </a:rPr>
              <a:t>: </a:t>
            </a:r>
            <a:r>
              <a:rPr lang="fr-FR" sz="2000" dirty="0" err="1" smtClean="0">
                <a:latin typeface="Times New Roman" panose="02020603050405020304" pitchFamily="18" charset="0"/>
                <a:ea typeface="+mn-ea"/>
              </a:rPr>
              <a:t>assign</a:t>
            </a:r>
            <a:r>
              <a:rPr lang="fr-FR" sz="2000" dirty="0" smtClean="0">
                <a:latin typeface="Times New Roman" panose="02020603050405020304" pitchFamily="18" charset="0"/>
                <a:ea typeface="+mn-ea"/>
              </a:rPr>
              <a:t> </a:t>
            </a:r>
            <a:r>
              <a:rPr lang="fr-FR" sz="2000" dirty="0" smtClean="0">
                <a:latin typeface="Times New Roman" panose="02020603050405020304" pitchFamily="18" charset="0"/>
              </a:rPr>
              <a:t>scores </a:t>
            </a:r>
            <a:r>
              <a:rPr lang="fr-FR" sz="2000" dirty="0" smtClean="0">
                <a:latin typeface="Times New Roman" panose="02020603050405020304" pitchFamily="18" charset="0"/>
                <a:ea typeface="+mn-ea"/>
              </a:rPr>
              <a:t>to </a:t>
            </a:r>
            <a:r>
              <a:rPr lang="fr-FR" sz="2000" dirty="0" err="1" smtClean="0">
                <a:latin typeface="Times New Roman" panose="02020603050405020304" pitchFamily="18" charset="0"/>
                <a:ea typeface="+mn-ea"/>
              </a:rPr>
              <a:t>features</a:t>
            </a:r>
            <a:r>
              <a:rPr lang="fr-FR" sz="2000" dirty="0" smtClean="0">
                <a:latin typeface="Times New Roman" panose="02020603050405020304" pitchFamily="18" charset="0"/>
                <a:ea typeface="+mn-ea"/>
              </a:rPr>
              <a:t> </a:t>
            </a:r>
            <a:r>
              <a:rPr lang="en-US" sz="2000" dirty="0" smtClean="0">
                <a:latin typeface="Times New Roman" panose="02020603050405020304" pitchFamily="18" charset="0"/>
                <a:ea typeface="+mn-ea"/>
              </a:rPr>
              <a:t>describing</a:t>
            </a:r>
            <a:r>
              <a:rPr lang="fr-FR" sz="2000" dirty="0" smtClean="0">
                <a:latin typeface="Times New Roman" panose="02020603050405020304" pitchFamily="18" charset="0"/>
                <a:ea typeface="+mn-ea"/>
              </a:rPr>
              <a:t> </a:t>
            </a:r>
            <a:r>
              <a:rPr lang="fr-FR" sz="2000" dirty="0" err="1" smtClean="0">
                <a:latin typeface="Times New Roman" panose="02020603050405020304" pitchFamily="18" charset="0"/>
                <a:ea typeface="+mn-ea"/>
              </a:rPr>
              <a:t>their</a:t>
            </a:r>
            <a:r>
              <a:rPr lang="fr-FR" sz="2000" dirty="0" smtClean="0">
                <a:latin typeface="Times New Roman" panose="02020603050405020304" pitchFamily="18" charset="0"/>
                <a:ea typeface="+mn-ea"/>
              </a:rPr>
              <a:t> importance.</a:t>
            </a:r>
            <a:endParaRPr lang="fr-FR" sz="2000" dirty="0">
              <a:latin typeface="Times New Roman" panose="02020603050405020304" pitchFamily="18" charset="0"/>
              <a:ea typeface="+mn-ea"/>
            </a:endParaRPr>
          </a:p>
        </p:txBody>
      </p:sp>
      <p:sp>
        <p:nvSpPr>
          <p:cNvPr id="4" name="ZoneTexte 9"/>
          <p:cNvSpPr txBox="1">
            <a:spLocks noChangeArrowheads="1"/>
          </p:cNvSpPr>
          <p:nvPr/>
        </p:nvSpPr>
        <p:spPr bwMode="auto">
          <a:xfrm>
            <a:off x="684213" y="682972"/>
            <a:ext cx="72723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3200" b="1" dirty="0"/>
              <a:t>Motivation and challenges</a:t>
            </a:r>
          </a:p>
        </p:txBody>
      </p:sp>
      <p:pic>
        <p:nvPicPr>
          <p:cNvPr id="5" name="Imag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3300" y="3429000"/>
            <a:ext cx="6953250"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344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5"/>
                                        </p:tgtEl>
                                        <p:attrNameLst>
                                          <p:attrName>ppt_w</p:attrName>
                                        </p:attrNameLst>
                                      </p:cBhvr>
                                      <p:tavLst>
                                        <p:tav tm="0">
                                          <p:val>
                                            <p:strVal val="ppt_w"/>
                                          </p:val>
                                        </p:tav>
                                        <p:tav tm="100000">
                                          <p:val>
                                            <p:strVal val="ppt_w*0.70"/>
                                          </p:val>
                                        </p:tav>
                                      </p:tavLst>
                                    </p:anim>
                                    <p:anim calcmode="lin" valueType="num">
                                      <p:cBhvr>
                                        <p:cTn id="7" dur="1000"/>
                                        <p:tgtEl>
                                          <p:spTgt spid="5"/>
                                        </p:tgtEl>
                                        <p:attrNameLst>
                                          <p:attrName>ppt_h</p:attrName>
                                        </p:attrNameLst>
                                      </p:cBhvr>
                                      <p:tavLst>
                                        <p:tav tm="0">
                                          <p:val>
                                            <p:strVal val="ppt_h"/>
                                          </p:val>
                                        </p:tav>
                                        <p:tav tm="100000">
                                          <p:val>
                                            <p:strVal val="ppt_h"/>
                                          </p:val>
                                        </p:tav>
                                      </p:tavLst>
                                    </p:anim>
                                    <p:animEffect transition="out" filter="fade">
                                      <p:cBhvr>
                                        <p:cTn id="8" dur="1000"/>
                                        <p:tgtEl>
                                          <p:spTgt spid="5"/>
                                        </p:tgtEl>
                                      </p:cBhvr>
                                    </p:animEffect>
                                    <p:set>
                                      <p:cBhvr>
                                        <p:cTn id="9" dur="1" fill="hold">
                                          <p:stCondLst>
                                            <p:cond delay="999"/>
                                          </p:stCondLst>
                                        </p:cTn>
                                        <p:tgtEl>
                                          <p:spTgt spid="5"/>
                                        </p:tgtEl>
                                        <p:attrNameLst>
                                          <p:attrName>style.visibility</p:attrName>
                                        </p:attrNameLst>
                                      </p:cBhvr>
                                      <p:to>
                                        <p:strVal val="hidden"/>
                                      </p:to>
                                    </p:set>
                                  </p:childTnLst>
                                </p:cTn>
                              </p:par>
                              <p:par>
                                <p:cTn id="10" presetID="50" presetClass="entr" presetSubtype="0" decel="10000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10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13"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3" end="3"/>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p:cTn id="17" dur="1000" fill="hold"/>
                                        <p:tgtEl>
                                          <p:spTgt spid="3">
                                            <p:txEl>
                                              <p:pRg st="4" end="4"/>
                                            </p:txEl>
                                          </p:spTgt>
                                        </p:tgtEl>
                                        <p:attrNameLst>
                                          <p:attrName>ppt_w</p:attrName>
                                        </p:attrNameLst>
                                      </p:cBhvr>
                                      <p:tavLst>
                                        <p:tav tm="0">
                                          <p:val>
                                            <p:strVal val="#ppt_w+.3"/>
                                          </p:val>
                                        </p:tav>
                                        <p:tav tm="100000">
                                          <p:val>
                                            <p:strVal val="#ppt_w"/>
                                          </p:val>
                                        </p:tav>
                                      </p:tavLst>
                                    </p:anim>
                                    <p:anim calcmode="lin" valueType="num">
                                      <p:cBhvr>
                                        <p:cTn id="18"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4" end="4"/>
                                            </p:txEl>
                                          </p:spTgt>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p:cTn id="22" dur="1000" fill="hold"/>
                                        <p:tgtEl>
                                          <p:spTgt spid="3">
                                            <p:txEl>
                                              <p:pRg st="5" end="5"/>
                                            </p:txEl>
                                          </p:spTgt>
                                        </p:tgtEl>
                                        <p:attrNameLst>
                                          <p:attrName>ppt_w</p:attrName>
                                        </p:attrNameLst>
                                      </p:cBhvr>
                                      <p:tavLst>
                                        <p:tav tm="0">
                                          <p:val>
                                            <p:strVal val="#ppt_w+.3"/>
                                          </p:val>
                                        </p:tav>
                                        <p:tav tm="100000">
                                          <p:val>
                                            <p:strVal val="#ppt_w"/>
                                          </p:val>
                                        </p:tav>
                                      </p:tavLst>
                                    </p:anim>
                                    <p:anim calcmode="lin" valueType="num">
                                      <p:cBhvr>
                                        <p:cTn id="2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24" dur="1000"/>
                                        <p:tgtEl>
                                          <p:spTgt spid="3">
                                            <p:txEl>
                                              <p:pRg st="5" end="5"/>
                                            </p:txEl>
                                          </p:spTgt>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p:cTn id="27" dur="1000" fill="hold"/>
                                        <p:tgtEl>
                                          <p:spTgt spid="3">
                                            <p:txEl>
                                              <p:pRg st="6" end="6"/>
                                            </p:txEl>
                                          </p:spTgt>
                                        </p:tgtEl>
                                        <p:attrNameLst>
                                          <p:attrName>ppt_w</p:attrName>
                                        </p:attrNameLst>
                                      </p:cBhvr>
                                      <p:tavLst>
                                        <p:tav tm="0">
                                          <p:val>
                                            <p:strVal val="#ppt_w+.3"/>
                                          </p:val>
                                        </p:tav>
                                        <p:tav tm="100000">
                                          <p:val>
                                            <p:strVal val="#ppt_w"/>
                                          </p:val>
                                        </p:tav>
                                      </p:tavLst>
                                    </p:anim>
                                    <p:anim calcmode="lin" valueType="num">
                                      <p:cBhvr>
                                        <p:cTn id="28"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29" dur="1000"/>
                                        <p:tgtEl>
                                          <p:spTgt spid="3">
                                            <p:txEl>
                                              <p:pRg st="6" end="6"/>
                                            </p:txEl>
                                          </p:spTgt>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p:cTn id="32" dur="1000" fill="hold"/>
                                        <p:tgtEl>
                                          <p:spTgt spid="3">
                                            <p:txEl>
                                              <p:pRg st="7" end="7"/>
                                            </p:txEl>
                                          </p:spTgt>
                                        </p:tgtEl>
                                        <p:attrNameLst>
                                          <p:attrName>ppt_w</p:attrName>
                                        </p:attrNameLst>
                                      </p:cBhvr>
                                      <p:tavLst>
                                        <p:tav tm="0">
                                          <p:val>
                                            <p:strVal val="#ppt_w+.3"/>
                                          </p:val>
                                        </p:tav>
                                        <p:tav tm="100000">
                                          <p:val>
                                            <p:strVal val="#ppt_w"/>
                                          </p:val>
                                        </p:tav>
                                      </p:tavLst>
                                    </p:anim>
                                    <p:anim calcmode="lin" valueType="num">
                                      <p:cBhvr>
                                        <p:cTn id="33"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34" dur="1000"/>
                                        <p:tgtEl>
                                          <p:spTgt spid="3">
                                            <p:txEl>
                                              <p:pRg st="7" end="7"/>
                                            </p:txEl>
                                          </p:spTgt>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p:cTn id="37" dur="1000" fill="hold"/>
                                        <p:tgtEl>
                                          <p:spTgt spid="3">
                                            <p:txEl>
                                              <p:pRg st="8" end="8"/>
                                            </p:txEl>
                                          </p:spTgt>
                                        </p:tgtEl>
                                        <p:attrNameLst>
                                          <p:attrName>ppt_w</p:attrName>
                                        </p:attrNameLst>
                                      </p:cBhvr>
                                      <p:tavLst>
                                        <p:tav tm="0">
                                          <p:val>
                                            <p:strVal val="#ppt_w+.3"/>
                                          </p:val>
                                        </p:tav>
                                        <p:tav tm="100000">
                                          <p:val>
                                            <p:strVal val="#ppt_w"/>
                                          </p:val>
                                        </p:tav>
                                      </p:tavLst>
                                    </p:anim>
                                    <p:anim calcmode="lin" valueType="num">
                                      <p:cBhvr>
                                        <p:cTn id="38" dur="1000" fill="hold"/>
                                        <p:tgtEl>
                                          <p:spTgt spid="3">
                                            <p:txEl>
                                              <p:pRg st="8" end="8"/>
                                            </p:txEl>
                                          </p:spTgt>
                                        </p:tgtEl>
                                        <p:attrNameLst>
                                          <p:attrName>ppt_h</p:attrName>
                                        </p:attrNameLst>
                                      </p:cBhvr>
                                      <p:tavLst>
                                        <p:tav tm="0">
                                          <p:val>
                                            <p:strVal val="#ppt_h"/>
                                          </p:val>
                                        </p:tav>
                                        <p:tav tm="100000">
                                          <p:val>
                                            <p:strVal val="#ppt_h"/>
                                          </p:val>
                                        </p:tav>
                                      </p:tavLst>
                                    </p:anim>
                                    <p:animEffect transition="in" filter="fade">
                                      <p:cBhvr>
                                        <p:cTn id="39" dur="1000"/>
                                        <p:tgtEl>
                                          <p:spTgt spid="3">
                                            <p:txEl>
                                              <p:pRg st="8" end="8"/>
                                            </p:txEl>
                                          </p:spTgt>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p:cTn id="42" dur="1000" fill="hold"/>
                                        <p:tgtEl>
                                          <p:spTgt spid="3">
                                            <p:txEl>
                                              <p:pRg st="9" end="9"/>
                                            </p:txEl>
                                          </p:spTgt>
                                        </p:tgtEl>
                                        <p:attrNameLst>
                                          <p:attrName>ppt_w</p:attrName>
                                        </p:attrNameLst>
                                      </p:cBhvr>
                                      <p:tavLst>
                                        <p:tav tm="0">
                                          <p:val>
                                            <p:strVal val="#ppt_w+.3"/>
                                          </p:val>
                                        </p:tav>
                                        <p:tav tm="100000">
                                          <p:val>
                                            <p:strVal val="#ppt_w"/>
                                          </p:val>
                                        </p:tav>
                                      </p:tavLst>
                                    </p:anim>
                                    <p:anim calcmode="lin" valueType="num">
                                      <p:cBhvr>
                                        <p:cTn id="43" dur="1000" fill="hold"/>
                                        <p:tgtEl>
                                          <p:spTgt spid="3">
                                            <p:txEl>
                                              <p:pRg st="9" end="9"/>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r>
              <a:rPr lang="en-US" sz="1800" dirty="0">
                <a:solidFill>
                  <a:schemeClr val="tx1"/>
                </a:solidFill>
              </a:rPr>
              <a:t>Automated feature weighting and random pixel sampling in k-means clustering for Terahertz image segmentation</a:t>
            </a:r>
          </a:p>
        </p:txBody>
      </p:sp>
      <p:sp>
        <p:nvSpPr>
          <p:cNvPr id="18" name="Content Placeholder 2"/>
          <p:cNvSpPr>
            <a:spLocks noGrp="1"/>
          </p:cNvSpPr>
          <p:nvPr>
            <p:ph idx="1"/>
          </p:nvPr>
        </p:nvSpPr>
        <p:spPr bwMode="auto">
          <a:xfrm>
            <a:off x="250825" y="1268413"/>
            <a:ext cx="5257800" cy="5473700"/>
          </a:xfrm>
          <a:ln w="57150">
            <a:solidFill>
              <a:srgbClr val="C89376"/>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342900" lvl="1" indent="-342900" defTabSz="2033588" eaLnBrk="1" hangingPunct="1">
              <a:buFont typeface="Arial" charset="0"/>
              <a:buChar char="•"/>
            </a:pPr>
            <a:r>
              <a:rPr lang="en-US" altLang="en-US" sz="1800" smtClean="0">
                <a:latin typeface="Times New Roman" pitchFamily="18" charset="0"/>
              </a:rPr>
              <a:t>The SS-k-means consists to find a feature space in which the clusters are better separated.</a:t>
            </a:r>
          </a:p>
          <a:p>
            <a:pPr marL="342900" lvl="1" indent="-342900" defTabSz="2033588" eaLnBrk="1" hangingPunct="1">
              <a:buFont typeface="Arial" charset="0"/>
              <a:buChar char="•"/>
            </a:pPr>
            <a:r>
              <a:rPr lang="en-US" altLang="en-US" sz="1800" smtClean="0">
                <a:latin typeface="Times New Roman" pitchFamily="18" charset="0"/>
              </a:rPr>
              <a:t>The approach consists to:</a:t>
            </a:r>
          </a:p>
          <a:p>
            <a:pPr marL="400050" lvl="2" indent="0" defTabSz="2033588" eaLnBrk="1" hangingPunct="1">
              <a:buFontTx/>
              <a:buNone/>
            </a:pPr>
            <a:r>
              <a:rPr lang="en-US" altLang="en-US" sz="1600" smtClean="0">
                <a:latin typeface="Times New Roman" pitchFamily="18" charset="0"/>
                <a:sym typeface="Wingdings" pitchFamily="2" charset="2"/>
              </a:rPr>
              <a:t></a:t>
            </a:r>
            <a:r>
              <a:rPr lang="en-US" altLang="en-US" sz="1600" smtClean="0">
                <a:latin typeface="Times New Roman" pitchFamily="18" charset="0"/>
              </a:rPr>
              <a:t> Minimize within cluster dispersion  </a:t>
            </a:r>
          </a:p>
          <a:p>
            <a:pPr marL="400050" lvl="2" indent="0" defTabSz="2033588" eaLnBrk="1" hangingPunct="1">
              <a:buFontTx/>
              <a:buNone/>
            </a:pPr>
            <a:endParaRPr lang="fr-FR" altLang="en-US" sz="1100" smtClean="0">
              <a:latin typeface="Times New Roman" pitchFamily="18" charset="0"/>
            </a:endParaRPr>
          </a:p>
          <a:p>
            <a:pPr marL="400050" lvl="2" indent="0" defTabSz="2033588" eaLnBrk="1" hangingPunct="1">
              <a:buFontTx/>
              <a:buNone/>
            </a:pPr>
            <a:r>
              <a:rPr lang="en-US" altLang="en-US" sz="1600" smtClean="0">
                <a:latin typeface="Times New Roman" pitchFamily="18" charset="0"/>
                <a:sym typeface="Wingdings" pitchFamily="2" charset="2"/>
              </a:rPr>
              <a:t> M</a:t>
            </a:r>
            <a:r>
              <a:rPr lang="en-US" altLang="en-US" sz="1600" smtClean="0">
                <a:latin typeface="Times New Roman" pitchFamily="18" charset="0"/>
              </a:rPr>
              <a:t>aximize global data dispersion</a:t>
            </a:r>
            <a:endParaRPr lang="en-US" altLang="en-US" sz="1800" smtClean="0">
              <a:solidFill>
                <a:srgbClr val="000000"/>
              </a:solidFill>
            </a:endParaRPr>
          </a:p>
          <a:p>
            <a:pPr marL="342900" lvl="1" indent="-342900" defTabSz="2033588" eaLnBrk="1" hangingPunct="1">
              <a:buFont typeface="Arial" charset="0"/>
              <a:buChar char="•"/>
            </a:pPr>
            <a:r>
              <a:rPr lang="en-US" altLang="en-US" sz="1800" smtClean="0">
                <a:latin typeface="Times New Roman" pitchFamily="18" charset="0"/>
              </a:rPr>
              <a:t>Let w=(w</a:t>
            </a:r>
            <a:r>
              <a:rPr lang="en-US" altLang="en-US" sz="1800" baseline="-25000" smtClean="0">
                <a:latin typeface="Times New Roman" pitchFamily="18" charset="0"/>
              </a:rPr>
              <a:t>1</a:t>
            </a:r>
            <a:r>
              <a:rPr lang="en-US" altLang="en-US" sz="1800" smtClean="0">
                <a:latin typeface="Times New Roman" pitchFamily="18" charset="0"/>
              </a:rPr>
              <a:t>,…,w</a:t>
            </a:r>
            <a:r>
              <a:rPr lang="en-US" altLang="en-US" sz="1800" baseline="-25000" smtClean="0">
                <a:latin typeface="Times New Roman" pitchFamily="18" charset="0"/>
              </a:rPr>
              <a:t>P</a:t>
            </a:r>
            <a:r>
              <a:rPr lang="en-US" altLang="en-US" sz="1800" smtClean="0">
                <a:latin typeface="Times New Roman" pitchFamily="18" charset="0"/>
              </a:rPr>
              <a:t>) is the weights for the P features. A compromise between minimizing </a:t>
            </a:r>
            <a:r>
              <a:rPr lang="el-GR" altLang="en-US" sz="1800" smtClean="0">
                <a:latin typeface="Times New Roman" pitchFamily="18" charset="0"/>
              </a:rPr>
              <a:t>φ</a:t>
            </a:r>
            <a:r>
              <a:rPr lang="en-US" altLang="en-US" sz="1800" baseline="-25000" smtClean="0">
                <a:latin typeface="Times New Roman" pitchFamily="18" charset="0"/>
              </a:rPr>
              <a:t>p</a:t>
            </a:r>
            <a:r>
              <a:rPr lang="en-US" altLang="en-US" sz="1800" smtClean="0">
                <a:latin typeface="Times New Roman" pitchFamily="18" charset="0"/>
              </a:rPr>
              <a:t> and maximizing </a:t>
            </a:r>
            <a:r>
              <a:rPr lang="el-GR" altLang="en-US" sz="1800" smtClean="0">
                <a:latin typeface="Times New Roman" pitchFamily="18" charset="0"/>
              </a:rPr>
              <a:t>ψ</a:t>
            </a:r>
            <a:r>
              <a:rPr lang="en-US" altLang="en-US" sz="1800" baseline="-25000" smtClean="0">
                <a:latin typeface="Times New Roman" pitchFamily="18" charset="0"/>
              </a:rPr>
              <a:t>p</a:t>
            </a:r>
            <a:r>
              <a:rPr lang="en-US" altLang="en-US" sz="1800" smtClean="0">
                <a:latin typeface="Times New Roman" pitchFamily="18" charset="0"/>
              </a:rPr>
              <a:t> leads to propose minimizing the following function:</a:t>
            </a:r>
          </a:p>
          <a:p>
            <a:pPr marL="342900" lvl="1" indent="-342900" defTabSz="2033588" eaLnBrk="1" hangingPunct="1">
              <a:buFontTx/>
              <a:buNone/>
            </a:pPr>
            <a:endParaRPr lang="fr-FR" altLang="en-US" sz="3600" smtClean="0">
              <a:latin typeface="Times New Roman" pitchFamily="18" charset="0"/>
            </a:endParaRPr>
          </a:p>
          <a:p>
            <a:pPr marL="342900" lvl="1" indent="-342900" defTabSz="2033588" eaLnBrk="1" hangingPunct="1">
              <a:buFont typeface="Arial" charset="0"/>
              <a:buChar char="•"/>
            </a:pPr>
            <a:r>
              <a:rPr lang="en-US" altLang="en-US" sz="1800" smtClean="0">
                <a:latin typeface="Times New Roman" pitchFamily="18" charset="0"/>
              </a:rPr>
              <a:t>The objective function optimization allows writing the membership degrees, the centers and the feature weights as follow:</a:t>
            </a:r>
          </a:p>
          <a:p>
            <a:pPr marL="342900" lvl="1" indent="-342900" defTabSz="2033588" eaLnBrk="1" hangingPunct="1">
              <a:buFontTx/>
              <a:buNone/>
            </a:pPr>
            <a:endParaRPr lang="en-US" altLang="en-US" sz="1400" smtClean="0">
              <a:solidFill>
                <a:srgbClr val="000000"/>
              </a:solidFill>
            </a:endParaRPr>
          </a:p>
        </p:txBody>
      </p:sp>
      <p:sp>
        <p:nvSpPr>
          <p:cNvPr id="20" name="ZoneTexte 9"/>
          <p:cNvSpPr txBox="1">
            <a:spLocks noChangeArrowheads="1"/>
          </p:cNvSpPr>
          <p:nvPr/>
        </p:nvSpPr>
        <p:spPr bwMode="auto">
          <a:xfrm>
            <a:off x="827088" y="620688"/>
            <a:ext cx="73453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3200" b="1" dirty="0"/>
              <a:t>Our approach</a:t>
            </a:r>
          </a:p>
        </p:txBody>
      </p:sp>
      <p:pic>
        <p:nvPicPr>
          <p:cNvPr id="21" name="Imag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79850" y="2133600"/>
            <a:ext cx="14128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Imag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2709863"/>
            <a:ext cx="9525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17700" y="4252913"/>
            <a:ext cx="171767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Image 1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6113" y="5734050"/>
            <a:ext cx="2344737"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Image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14725" y="5586413"/>
            <a:ext cx="10731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Image 2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498850" y="6092825"/>
            <a:ext cx="123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ZoneTexte 1"/>
          <p:cNvSpPr txBox="1">
            <a:spLocks noChangeArrowheads="1"/>
          </p:cNvSpPr>
          <p:nvPr/>
        </p:nvSpPr>
        <p:spPr bwMode="auto">
          <a:xfrm>
            <a:off x="2944813" y="5876925"/>
            <a:ext cx="403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fr-FR" altLang="en-US" sz="1400" b="1">
                <a:solidFill>
                  <a:srgbClr val="FF0000"/>
                </a:solidFill>
              </a:rPr>
              <a:t>(4)</a:t>
            </a:r>
            <a:endParaRPr lang="en-US" altLang="en-US" sz="1400" b="1">
              <a:solidFill>
                <a:srgbClr val="FF0000"/>
              </a:solidFill>
            </a:endParaRPr>
          </a:p>
        </p:txBody>
      </p:sp>
      <p:sp>
        <p:nvSpPr>
          <p:cNvPr id="28" name="ZoneTexte 21"/>
          <p:cNvSpPr txBox="1">
            <a:spLocks noChangeArrowheads="1"/>
          </p:cNvSpPr>
          <p:nvPr/>
        </p:nvSpPr>
        <p:spPr bwMode="auto">
          <a:xfrm>
            <a:off x="4530725" y="5661025"/>
            <a:ext cx="4016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fr-FR" altLang="en-US" sz="1400" b="1">
                <a:solidFill>
                  <a:srgbClr val="FF0000"/>
                </a:solidFill>
              </a:rPr>
              <a:t>(5)</a:t>
            </a:r>
            <a:endParaRPr lang="en-US" altLang="en-US" sz="1400" b="1">
              <a:solidFill>
                <a:srgbClr val="FF0000"/>
              </a:solidFill>
            </a:endParaRPr>
          </a:p>
        </p:txBody>
      </p:sp>
      <p:sp>
        <p:nvSpPr>
          <p:cNvPr id="29" name="ZoneTexte 22"/>
          <p:cNvSpPr txBox="1">
            <a:spLocks noChangeArrowheads="1"/>
          </p:cNvSpPr>
          <p:nvPr/>
        </p:nvSpPr>
        <p:spPr bwMode="auto">
          <a:xfrm>
            <a:off x="4673600" y="6223000"/>
            <a:ext cx="403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fr-FR" altLang="en-US" sz="1400" b="1">
                <a:solidFill>
                  <a:srgbClr val="FF0000"/>
                </a:solidFill>
              </a:rPr>
              <a:t>(6)</a:t>
            </a:r>
            <a:endParaRPr lang="en-US" altLang="en-US" sz="1400" b="1">
              <a:solidFill>
                <a:srgbClr val="FF0000"/>
              </a:solidFill>
            </a:endParaRPr>
          </a:p>
        </p:txBody>
      </p:sp>
      <p:sp>
        <p:nvSpPr>
          <p:cNvPr id="30" name="Rectangle 1"/>
          <p:cNvSpPr>
            <a:spLocks noChangeArrowheads="1"/>
          </p:cNvSpPr>
          <p:nvPr/>
        </p:nvSpPr>
        <p:spPr bwMode="auto">
          <a:xfrm>
            <a:off x="5746750" y="1646238"/>
            <a:ext cx="3216275" cy="5078412"/>
          </a:xfrm>
          <a:prstGeom prst="rect">
            <a:avLst/>
          </a:prstGeom>
          <a:noFill/>
          <a:ln w="57150">
            <a:solidFill>
              <a:srgbClr val="C8937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defTabSz="2033588">
              <a:defRPr>
                <a:solidFill>
                  <a:schemeClr val="tx1"/>
                </a:solidFill>
                <a:latin typeface="Arial" charset="0"/>
                <a:cs typeface="Arial" charset="0"/>
              </a:defRPr>
            </a:lvl1pPr>
            <a:lvl2pPr marL="342900" indent="-342900" defTabSz="2033588">
              <a:defRPr>
                <a:solidFill>
                  <a:schemeClr val="tx1"/>
                </a:solidFill>
                <a:latin typeface="Arial" charset="0"/>
                <a:cs typeface="Arial" charset="0"/>
              </a:defRPr>
            </a:lvl2pPr>
            <a:lvl3pPr marL="1143000" indent="-228600" defTabSz="2033588">
              <a:defRPr>
                <a:solidFill>
                  <a:schemeClr val="tx1"/>
                </a:solidFill>
                <a:latin typeface="Arial" charset="0"/>
                <a:cs typeface="Arial" charset="0"/>
              </a:defRPr>
            </a:lvl3pPr>
            <a:lvl4pPr marL="1600200" indent="-228600" defTabSz="2033588">
              <a:defRPr>
                <a:solidFill>
                  <a:schemeClr val="tx1"/>
                </a:solidFill>
                <a:latin typeface="Arial" charset="0"/>
                <a:cs typeface="Arial" charset="0"/>
              </a:defRPr>
            </a:lvl4pPr>
            <a:lvl5pPr marL="2057400" indent="-228600" defTabSz="2033588">
              <a:defRPr>
                <a:solidFill>
                  <a:schemeClr val="tx1"/>
                </a:solidFill>
                <a:latin typeface="Arial" charset="0"/>
                <a:cs typeface="Arial" charset="0"/>
              </a:defRPr>
            </a:lvl5pPr>
            <a:lvl6pPr marL="2514600" indent="-228600" defTabSz="2033588" eaLnBrk="0" fontAlgn="base" hangingPunct="0">
              <a:spcBef>
                <a:spcPct val="0"/>
              </a:spcBef>
              <a:spcAft>
                <a:spcPct val="0"/>
              </a:spcAft>
              <a:defRPr>
                <a:solidFill>
                  <a:schemeClr val="tx1"/>
                </a:solidFill>
                <a:latin typeface="Arial" charset="0"/>
                <a:cs typeface="Arial" charset="0"/>
              </a:defRPr>
            </a:lvl6pPr>
            <a:lvl7pPr marL="2971800" indent="-228600" defTabSz="2033588" eaLnBrk="0" fontAlgn="base" hangingPunct="0">
              <a:spcBef>
                <a:spcPct val="0"/>
              </a:spcBef>
              <a:spcAft>
                <a:spcPct val="0"/>
              </a:spcAft>
              <a:defRPr>
                <a:solidFill>
                  <a:schemeClr val="tx1"/>
                </a:solidFill>
                <a:latin typeface="Arial" charset="0"/>
                <a:cs typeface="Arial" charset="0"/>
              </a:defRPr>
            </a:lvl7pPr>
            <a:lvl8pPr marL="3429000" indent="-228600" defTabSz="2033588" eaLnBrk="0" fontAlgn="base" hangingPunct="0">
              <a:spcBef>
                <a:spcPct val="0"/>
              </a:spcBef>
              <a:spcAft>
                <a:spcPct val="0"/>
              </a:spcAft>
              <a:defRPr>
                <a:solidFill>
                  <a:schemeClr val="tx1"/>
                </a:solidFill>
                <a:latin typeface="Arial" charset="0"/>
                <a:cs typeface="Arial" charset="0"/>
              </a:defRPr>
            </a:lvl8pPr>
            <a:lvl9pPr marL="3886200" indent="-228600" defTabSz="2033588" eaLnBrk="0" fontAlgn="base" hangingPunct="0">
              <a:spcBef>
                <a:spcPct val="0"/>
              </a:spcBef>
              <a:spcAft>
                <a:spcPct val="0"/>
              </a:spcAft>
              <a:defRPr>
                <a:solidFill>
                  <a:schemeClr val="tx1"/>
                </a:solidFill>
                <a:latin typeface="Arial" charset="0"/>
                <a:cs typeface="Arial" charset="0"/>
              </a:defRPr>
            </a:lvl9pPr>
          </a:lstStyle>
          <a:p>
            <a:pPr lvl="1" eaLnBrk="1" hangingPunct="1">
              <a:buFont typeface="Arial" charset="0"/>
              <a:buChar char="•"/>
            </a:pPr>
            <a:r>
              <a:rPr lang="en-US" altLang="en-US">
                <a:latin typeface="Times New Roman" pitchFamily="18" charset="0"/>
              </a:rPr>
              <a:t>The learning step algorithm: </a:t>
            </a: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endParaRPr lang="en-US" altLang="en-US">
              <a:latin typeface="Times New Roman" pitchFamily="18" charset="0"/>
            </a:endParaRPr>
          </a:p>
          <a:p>
            <a:pPr lvl="1" eaLnBrk="1" hangingPunct="1">
              <a:buFont typeface="Arial" charset="0"/>
              <a:buChar char="•"/>
            </a:pPr>
            <a:r>
              <a:rPr lang="en-US" altLang="en-US">
                <a:latin typeface="Times New Roman" pitchFamily="18" charset="0"/>
              </a:rPr>
              <a:t>Example:</a:t>
            </a: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a:p>
            <a:pPr lvl="1" eaLnBrk="1" hangingPunct="1">
              <a:buFont typeface="Arial" charset="0"/>
              <a:buChar char="•"/>
            </a:pPr>
            <a:endParaRPr lang="fr-FR" altLang="en-US">
              <a:latin typeface="Times New Roman" pitchFamily="18" charset="0"/>
            </a:endParaRPr>
          </a:p>
        </p:txBody>
      </p:sp>
      <p:pic>
        <p:nvPicPr>
          <p:cNvPr id="31" name="Image 2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942013" y="2074863"/>
            <a:ext cx="2951162"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Image 2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064250" y="4564063"/>
            <a:ext cx="2813050" cy="181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8970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0638"/>
            <a:ext cx="8028384" cy="549275"/>
          </a:xfrm>
        </p:spPr>
        <p:txBody>
          <a:bodyPr/>
          <a:lstStyle/>
          <a:p>
            <a:r>
              <a:rPr lang="en-US" sz="1800" dirty="0">
                <a:solidFill>
                  <a:schemeClr val="tx1"/>
                </a:solidFill>
              </a:rPr>
              <a:t>Automated feature weighting and random pixel sampling in k-means clustering for Terahertz image segmentation</a:t>
            </a:r>
          </a:p>
        </p:txBody>
      </p:sp>
      <p:sp>
        <p:nvSpPr>
          <p:cNvPr id="3" name="ZoneTexte 9"/>
          <p:cNvSpPr txBox="1">
            <a:spLocks noChangeArrowheads="1"/>
          </p:cNvSpPr>
          <p:nvPr/>
        </p:nvSpPr>
        <p:spPr bwMode="auto">
          <a:xfrm>
            <a:off x="900113" y="610964"/>
            <a:ext cx="72723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3200" b="1" dirty="0"/>
              <a:t>Results</a:t>
            </a:r>
          </a:p>
        </p:txBody>
      </p:sp>
      <p:pic>
        <p:nvPicPr>
          <p:cNvPr id="4" name="Image 2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13063" y="1220788"/>
            <a:ext cx="3254375" cy="1128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2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76550" y="1173163"/>
            <a:ext cx="3351213"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47813" y="2459038"/>
            <a:ext cx="5775325"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27188" y="2444750"/>
            <a:ext cx="5681662"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47813" y="4149725"/>
            <a:ext cx="2798762"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430713" y="4170363"/>
            <a:ext cx="2930525"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8"/>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09888" y="4303713"/>
            <a:ext cx="3175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8970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1000"/>
                                        <p:tgtEl>
                                          <p:spTgt spid="4"/>
                                        </p:tgtEl>
                                        <p:attrNameLst>
                                          <p:attrName>ppt_w</p:attrName>
                                        </p:attrNameLst>
                                      </p:cBhvr>
                                      <p:tavLst>
                                        <p:tav tm="0">
                                          <p:val>
                                            <p:strVal val="ppt_w"/>
                                          </p:val>
                                        </p:tav>
                                        <p:tav tm="100000">
                                          <p:val>
                                            <p:strVal val="ppt_w*0.70"/>
                                          </p:val>
                                        </p:tav>
                                      </p:tavLst>
                                    </p:anim>
                                    <p:anim calcmode="lin" valueType="num">
                                      <p:cBhvr>
                                        <p:cTn id="7" dur="1000"/>
                                        <p:tgtEl>
                                          <p:spTgt spid="4"/>
                                        </p:tgtEl>
                                        <p:attrNameLst>
                                          <p:attrName>ppt_h</p:attrName>
                                        </p:attrNameLst>
                                      </p:cBhvr>
                                      <p:tavLst>
                                        <p:tav tm="0">
                                          <p:val>
                                            <p:strVal val="ppt_h"/>
                                          </p:val>
                                        </p:tav>
                                        <p:tav tm="100000">
                                          <p:val>
                                            <p:strVal val="ppt_h"/>
                                          </p:val>
                                        </p:tav>
                                      </p:tavLst>
                                    </p:anim>
                                    <p:animEffect transition="out" filter="fade">
                                      <p:cBhvr>
                                        <p:cTn id="8" dur="1000"/>
                                        <p:tgtEl>
                                          <p:spTgt spid="4"/>
                                        </p:tgtEl>
                                      </p:cBhvr>
                                    </p:animEffect>
                                    <p:set>
                                      <p:cBhvr>
                                        <p:cTn id="9" dur="1" fill="hold">
                                          <p:stCondLst>
                                            <p:cond delay="999"/>
                                          </p:stCondLst>
                                        </p:cTn>
                                        <p:tgtEl>
                                          <p:spTgt spid="4"/>
                                        </p:tgtEl>
                                        <p:attrNameLst>
                                          <p:attrName>style.visibility</p:attrName>
                                        </p:attrNameLst>
                                      </p:cBhvr>
                                      <p:to>
                                        <p:strVal val="hidden"/>
                                      </p:to>
                                    </p:set>
                                  </p:childTnLst>
                                </p:cTn>
                              </p:par>
                              <p:par>
                                <p:cTn id="10" presetID="55" presetClass="exit" presetSubtype="0" fill="hold" nodeType="withEffect">
                                  <p:stCondLst>
                                    <p:cond delay="0"/>
                                  </p:stCondLst>
                                  <p:childTnLst>
                                    <p:anim calcmode="lin" valueType="num">
                                      <p:cBhvr>
                                        <p:cTn id="11" dur="1000"/>
                                        <p:tgtEl>
                                          <p:spTgt spid="6"/>
                                        </p:tgtEl>
                                        <p:attrNameLst>
                                          <p:attrName>ppt_w</p:attrName>
                                        </p:attrNameLst>
                                      </p:cBhvr>
                                      <p:tavLst>
                                        <p:tav tm="0">
                                          <p:val>
                                            <p:strVal val="ppt_w"/>
                                          </p:val>
                                        </p:tav>
                                        <p:tav tm="100000">
                                          <p:val>
                                            <p:strVal val="ppt_w*0.70"/>
                                          </p:val>
                                        </p:tav>
                                      </p:tavLst>
                                    </p:anim>
                                    <p:anim calcmode="lin" valueType="num">
                                      <p:cBhvr>
                                        <p:cTn id="12" dur="1000"/>
                                        <p:tgtEl>
                                          <p:spTgt spid="6"/>
                                        </p:tgtEl>
                                        <p:attrNameLst>
                                          <p:attrName>ppt_h</p:attrName>
                                        </p:attrNameLst>
                                      </p:cBhvr>
                                      <p:tavLst>
                                        <p:tav tm="0">
                                          <p:val>
                                            <p:strVal val="ppt_h"/>
                                          </p:val>
                                        </p:tav>
                                        <p:tav tm="100000">
                                          <p:val>
                                            <p:strVal val="ppt_h"/>
                                          </p:val>
                                        </p:tav>
                                      </p:tavLst>
                                    </p:anim>
                                    <p:animEffect transition="out" filter="fade">
                                      <p:cBhvr>
                                        <p:cTn id="13" dur="1000"/>
                                        <p:tgtEl>
                                          <p:spTgt spid="6"/>
                                        </p:tgtEl>
                                      </p:cBhvr>
                                    </p:animEffect>
                                    <p:set>
                                      <p:cBhvr>
                                        <p:cTn id="14" dur="1" fill="hold">
                                          <p:stCondLst>
                                            <p:cond delay="999"/>
                                          </p:stCondLst>
                                        </p:cTn>
                                        <p:tgtEl>
                                          <p:spTgt spid="6"/>
                                        </p:tgtEl>
                                        <p:attrNameLst>
                                          <p:attrName>style.visibility</p:attrName>
                                        </p:attrNameLst>
                                      </p:cBhvr>
                                      <p:to>
                                        <p:strVal val="hidden"/>
                                      </p:to>
                                    </p:set>
                                  </p:childTnLst>
                                </p:cTn>
                              </p:par>
                              <p:par>
                                <p:cTn id="15" presetID="55" presetClass="exit" presetSubtype="0" fill="hold" nodeType="withEffect">
                                  <p:stCondLst>
                                    <p:cond delay="0"/>
                                  </p:stCondLst>
                                  <p:childTnLst>
                                    <p:anim calcmode="lin" valueType="num">
                                      <p:cBhvr>
                                        <p:cTn id="16" dur="1000"/>
                                        <p:tgtEl>
                                          <p:spTgt spid="8"/>
                                        </p:tgtEl>
                                        <p:attrNameLst>
                                          <p:attrName>ppt_w</p:attrName>
                                        </p:attrNameLst>
                                      </p:cBhvr>
                                      <p:tavLst>
                                        <p:tav tm="0">
                                          <p:val>
                                            <p:strVal val="ppt_w"/>
                                          </p:val>
                                        </p:tav>
                                        <p:tav tm="100000">
                                          <p:val>
                                            <p:strVal val="ppt_w*0.70"/>
                                          </p:val>
                                        </p:tav>
                                      </p:tavLst>
                                    </p:anim>
                                    <p:anim calcmode="lin" valueType="num">
                                      <p:cBhvr>
                                        <p:cTn id="17" dur="1000"/>
                                        <p:tgtEl>
                                          <p:spTgt spid="8"/>
                                        </p:tgtEl>
                                        <p:attrNameLst>
                                          <p:attrName>ppt_h</p:attrName>
                                        </p:attrNameLst>
                                      </p:cBhvr>
                                      <p:tavLst>
                                        <p:tav tm="0">
                                          <p:val>
                                            <p:strVal val="ppt_h"/>
                                          </p:val>
                                        </p:tav>
                                        <p:tav tm="100000">
                                          <p:val>
                                            <p:strVal val="ppt_h"/>
                                          </p:val>
                                        </p:tav>
                                      </p:tavLst>
                                    </p:anim>
                                    <p:animEffect transition="out" filter="fade">
                                      <p:cBhvr>
                                        <p:cTn id="18" dur="1000"/>
                                        <p:tgtEl>
                                          <p:spTgt spid="8"/>
                                        </p:tgtEl>
                                      </p:cBhvr>
                                    </p:animEffect>
                                    <p:set>
                                      <p:cBhvr>
                                        <p:cTn id="19" dur="1" fill="hold">
                                          <p:stCondLst>
                                            <p:cond delay="999"/>
                                          </p:stCondLst>
                                        </p:cTn>
                                        <p:tgtEl>
                                          <p:spTgt spid="8"/>
                                        </p:tgtEl>
                                        <p:attrNameLst>
                                          <p:attrName>style.visibility</p:attrName>
                                        </p:attrNameLst>
                                      </p:cBhvr>
                                      <p:to>
                                        <p:strVal val="hidden"/>
                                      </p:to>
                                    </p:set>
                                  </p:childTnLst>
                                </p:cTn>
                              </p:par>
                              <p:par>
                                <p:cTn id="20" presetID="55" presetClass="exit" presetSubtype="0" fill="hold" nodeType="withEffect">
                                  <p:stCondLst>
                                    <p:cond delay="0"/>
                                  </p:stCondLst>
                                  <p:childTnLst>
                                    <p:anim calcmode="lin" valueType="num">
                                      <p:cBhvr>
                                        <p:cTn id="21" dur="1000"/>
                                        <p:tgtEl>
                                          <p:spTgt spid="9"/>
                                        </p:tgtEl>
                                        <p:attrNameLst>
                                          <p:attrName>ppt_w</p:attrName>
                                        </p:attrNameLst>
                                      </p:cBhvr>
                                      <p:tavLst>
                                        <p:tav tm="0">
                                          <p:val>
                                            <p:strVal val="ppt_w"/>
                                          </p:val>
                                        </p:tav>
                                        <p:tav tm="100000">
                                          <p:val>
                                            <p:strVal val="ppt_w*0.70"/>
                                          </p:val>
                                        </p:tav>
                                      </p:tavLst>
                                    </p:anim>
                                    <p:anim calcmode="lin" valueType="num">
                                      <p:cBhvr>
                                        <p:cTn id="22" dur="1000"/>
                                        <p:tgtEl>
                                          <p:spTgt spid="9"/>
                                        </p:tgtEl>
                                        <p:attrNameLst>
                                          <p:attrName>ppt_h</p:attrName>
                                        </p:attrNameLst>
                                      </p:cBhvr>
                                      <p:tavLst>
                                        <p:tav tm="0">
                                          <p:val>
                                            <p:strVal val="ppt_h"/>
                                          </p:val>
                                        </p:tav>
                                        <p:tav tm="100000">
                                          <p:val>
                                            <p:strVal val="ppt_h"/>
                                          </p:val>
                                        </p:tav>
                                      </p:tavLst>
                                    </p:anim>
                                    <p:animEffect transition="out" filter="fade">
                                      <p:cBhvr>
                                        <p:cTn id="23" dur="1000"/>
                                        <p:tgtEl>
                                          <p:spTgt spid="9"/>
                                        </p:tgtEl>
                                      </p:cBhvr>
                                    </p:animEffect>
                                    <p:set>
                                      <p:cBhvr>
                                        <p:cTn id="24" dur="1" fill="hold">
                                          <p:stCondLst>
                                            <p:cond delay="999"/>
                                          </p:stCondLst>
                                        </p:cTn>
                                        <p:tgtEl>
                                          <p:spTgt spid="9"/>
                                        </p:tgtEl>
                                        <p:attrNameLst>
                                          <p:attrName>style.visibility</p:attrName>
                                        </p:attrNameLst>
                                      </p:cBhvr>
                                      <p:to>
                                        <p:strVal val="hidden"/>
                                      </p:to>
                                    </p:set>
                                  </p:childTnLst>
                                </p:cTn>
                              </p:par>
                              <p:par>
                                <p:cTn id="25" presetID="55"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strVal val="#ppt_w*0.70"/>
                                          </p:val>
                                        </p:tav>
                                        <p:tav tm="100000">
                                          <p:val>
                                            <p:strVal val="#ppt_w"/>
                                          </p:val>
                                        </p:tav>
                                      </p:tavLst>
                                    </p:anim>
                                    <p:anim calcmode="lin" valueType="num">
                                      <p:cBhvr>
                                        <p:cTn id="28" dur="1000" fill="hold"/>
                                        <p:tgtEl>
                                          <p:spTgt spid="5"/>
                                        </p:tgtEl>
                                        <p:attrNameLst>
                                          <p:attrName>ppt_h</p:attrName>
                                        </p:attrNameLst>
                                      </p:cBhvr>
                                      <p:tavLst>
                                        <p:tav tm="0">
                                          <p:val>
                                            <p:strVal val="#ppt_h"/>
                                          </p:val>
                                        </p:tav>
                                        <p:tav tm="100000">
                                          <p:val>
                                            <p:strVal val="#ppt_h"/>
                                          </p:val>
                                        </p:tav>
                                      </p:tavLst>
                                    </p:anim>
                                    <p:animEffect transition="in" filter="fade">
                                      <p:cBhvr>
                                        <p:cTn id="29" dur="1000"/>
                                        <p:tgtEl>
                                          <p:spTgt spid="5"/>
                                        </p:tgtEl>
                                      </p:cBhvr>
                                    </p:animEffect>
                                  </p:childTnLst>
                                </p:cTn>
                              </p:par>
                              <p:par>
                                <p:cTn id="30" presetID="55"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strVal val="#ppt_w*0.70"/>
                                          </p:val>
                                        </p:tav>
                                        <p:tav tm="100000">
                                          <p:val>
                                            <p:strVal val="#ppt_w"/>
                                          </p:val>
                                        </p:tav>
                                      </p:tavLst>
                                    </p:anim>
                                    <p:anim calcmode="lin" valueType="num">
                                      <p:cBhvr>
                                        <p:cTn id="33" dur="1000" fill="hold"/>
                                        <p:tgtEl>
                                          <p:spTgt spid="7"/>
                                        </p:tgtEl>
                                        <p:attrNameLst>
                                          <p:attrName>ppt_h</p:attrName>
                                        </p:attrNameLst>
                                      </p:cBhvr>
                                      <p:tavLst>
                                        <p:tav tm="0">
                                          <p:val>
                                            <p:strVal val="#ppt_h"/>
                                          </p:val>
                                        </p:tav>
                                        <p:tav tm="100000">
                                          <p:val>
                                            <p:strVal val="#ppt_h"/>
                                          </p:val>
                                        </p:tav>
                                      </p:tavLst>
                                    </p:anim>
                                    <p:animEffect transition="in" filter="fade">
                                      <p:cBhvr>
                                        <p:cTn id="34" dur="1000"/>
                                        <p:tgtEl>
                                          <p:spTgt spid="7"/>
                                        </p:tgtEl>
                                      </p:cBhvr>
                                    </p:animEffect>
                                  </p:childTnLst>
                                </p:cTn>
                              </p:par>
                              <p:par>
                                <p:cTn id="35" presetID="55"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strVal val="#ppt_w*0.70"/>
                                          </p:val>
                                        </p:tav>
                                        <p:tav tm="100000">
                                          <p:val>
                                            <p:strVal val="#ppt_w"/>
                                          </p:val>
                                        </p:tav>
                                      </p:tavLst>
                                    </p:anim>
                                    <p:anim calcmode="lin" valueType="num">
                                      <p:cBhvr>
                                        <p:cTn id="38" dur="1000" fill="hold"/>
                                        <p:tgtEl>
                                          <p:spTgt spid="10"/>
                                        </p:tgtEl>
                                        <p:attrNameLst>
                                          <p:attrName>ppt_h</p:attrName>
                                        </p:attrNameLst>
                                      </p:cBhvr>
                                      <p:tavLst>
                                        <p:tav tm="0">
                                          <p:val>
                                            <p:strVal val="#ppt_h"/>
                                          </p:val>
                                        </p:tav>
                                        <p:tav tm="100000">
                                          <p:val>
                                            <p:strVal val="#ppt_h"/>
                                          </p:val>
                                        </p:tav>
                                      </p:tavLst>
                                    </p:anim>
                                    <p:animEffect transition="in" filter="fade">
                                      <p:cBhvr>
                                        <p:cTn id="3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4"/>
          <p:cNvSpPr txBox="1">
            <a:spLocks noChangeArrowheads="1"/>
          </p:cNvSpPr>
          <p:nvPr/>
        </p:nvSpPr>
        <p:spPr bwMode="auto">
          <a:xfrm>
            <a:off x="683568" y="3429000"/>
            <a:ext cx="77768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en-GB" altLang="en-US" sz="3200" b="1" dirty="0" smtClean="0">
              <a:solidFill>
                <a:schemeClr val="bg1"/>
              </a:solidFill>
            </a:endParaRPr>
          </a:p>
          <a:p>
            <a:pPr algn="ctr" eaLnBrk="1" hangingPunct="1"/>
            <a:r>
              <a:rPr lang="en-GB" altLang="en-US" sz="3200" b="1" dirty="0" smtClean="0">
                <a:solidFill>
                  <a:schemeClr val="bg1"/>
                </a:solidFill>
              </a:rPr>
              <a:t>A Model-Based Approach to Finding Tracks in SAR CCD Images</a:t>
            </a:r>
          </a:p>
          <a:p>
            <a:pPr algn="ctr" eaLnBrk="1" hangingPunct="1"/>
            <a:endParaRPr lang="en-GB" altLang="en-US" sz="2400" b="1" i="1" dirty="0" smtClean="0">
              <a:solidFill>
                <a:schemeClr val="bg1"/>
              </a:solidFill>
            </a:endParaRPr>
          </a:p>
          <a:p>
            <a:pPr algn="ctr" eaLnBrk="1" hangingPunct="1"/>
            <a:r>
              <a:rPr lang="en-GB" altLang="en-US" sz="2400" b="1" i="1" dirty="0" err="1" smtClean="0">
                <a:solidFill>
                  <a:schemeClr val="bg1"/>
                </a:solidFill>
              </a:rPr>
              <a:t>Tu</a:t>
            </a:r>
            <a:r>
              <a:rPr lang="en-GB" altLang="en-US" sz="2400" b="1" i="1" dirty="0" smtClean="0">
                <a:solidFill>
                  <a:schemeClr val="bg1"/>
                </a:solidFill>
              </a:rPr>
              <a:t>-Thach Quach, Rebecca </a:t>
            </a:r>
            <a:r>
              <a:rPr lang="en-GB" altLang="en-US" sz="2400" b="1" i="1" dirty="0" err="1" smtClean="0">
                <a:solidFill>
                  <a:schemeClr val="bg1"/>
                </a:solidFill>
              </a:rPr>
              <a:t>Malinas</a:t>
            </a:r>
            <a:r>
              <a:rPr lang="en-GB" altLang="en-US" sz="2400" b="1" i="1" dirty="0" smtClean="0">
                <a:solidFill>
                  <a:schemeClr val="bg1"/>
                </a:solidFill>
              </a:rPr>
              <a:t>, Mark W. Koch</a:t>
            </a:r>
            <a:endParaRPr lang="en-GB" altLang="en-US" sz="2400" b="1" i="1" dirty="0">
              <a:solidFill>
                <a:schemeClr val="bg1"/>
              </a:solidFill>
            </a:endParaRPr>
          </a:p>
        </p:txBody>
      </p:sp>
      <p:pic>
        <p:nvPicPr>
          <p:cNvPr id="3" name="Picture 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5833367"/>
            <a:ext cx="1098550" cy="477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5792091"/>
            <a:ext cx="1712913" cy="560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5764311"/>
            <a:ext cx="1712913" cy="61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31819" y="5737324"/>
            <a:ext cx="657225" cy="66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837336"/>
            <a:ext cx="2278063" cy="46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604448" y="6484694"/>
            <a:ext cx="539552" cy="369332"/>
          </a:xfrm>
          <a:prstGeom prst="rect">
            <a:avLst/>
          </a:prstGeom>
          <a:noFill/>
        </p:spPr>
        <p:txBody>
          <a:bodyPr wrap="square" rtlCol="0">
            <a:spAutoFit/>
          </a:bodyPr>
          <a:lstStyle/>
          <a:p>
            <a:pPr algn="ctr"/>
            <a:r>
              <a:rPr lang="en-US" b="1" dirty="0"/>
              <a:t>#</a:t>
            </a:r>
            <a:r>
              <a:rPr lang="en-US" b="1" dirty="0" smtClean="0"/>
              <a:t>3</a:t>
            </a:r>
            <a:endParaRPr lang="en-US" b="1" dirty="0"/>
          </a:p>
        </p:txBody>
      </p:sp>
    </p:spTree>
    <p:extLst>
      <p:ext uri="{BB962C8B-B14F-4D97-AF65-F5344CB8AC3E}">
        <p14:creationId xmlns:p14="http://schemas.microsoft.com/office/powerpoint/2010/main" val="407005730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300</TotalTime>
  <Words>3303</Words>
  <Application>Microsoft Office PowerPoint</Application>
  <PresentationFormat>On-screen Show (4:3)</PresentationFormat>
  <Paragraphs>621</Paragraphs>
  <Slides>56</Slides>
  <Notes>41</Notes>
  <HiddenSlides>0</HiddenSlides>
  <MMClips>2</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Default Design</vt:lpstr>
      <vt:lpstr>PowerPoint Presentation</vt:lpstr>
      <vt:lpstr>Online Multimodal Video Registration Based on Shape Matching</vt:lpstr>
      <vt:lpstr>Online Multimodal Video Registration Based on Shape Matching</vt:lpstr>
      <vt:lpstr>Online Multimodal Video Registration Based on Shape Matching</vt:lpstr>
      <vt:lpstr>PowerPoint Presentation</vt:lpstr>
      <vt:lpstr>Automated feature weighting and random pixel sampling in k-means clustering for Terahertz image segmentation</vt:lpstr>
      <vt:lpstr>Automated feature weighting and random pixel sampling in k-means clustering for Terahertz image segmentation</vt:lpstr>
      <vt:lpstr>Automated feature weighting and random pixel sampling in k-means clustering for Terahertz image segmentation</vt:lpstr>
      <vt:lpstr>PowerPoint Presentation</vt:lpstr>
      <vt:lpstr>A Model-Based Approach to Finding Tracks in SAR CCD Images</vt:lpstr>
      <vt:lpstr>PowerPoint Presentation</vt:lpstr>
      <vt:lpstr>Efficient Person Re-identification by Hybrid Spatiogram and Covariance Descriptor</vt:lpstr>
      <vt:lpstr>Efficient Person Re-identification by Hybrid Spatiogram and Covariance Descriptor</vt:lpstr>
      <vt:lpstr>Efficient Person Re-identification by Hybrid Spatiogram and Covariance Descriptor</vt:lpstr>
      <vt:lpstr>PowerPoint Presentation</vt:lpstr>
      <vt:lpstr>Articulated Gaussian Kernel Correlation for Human Pose Estimation</vt:lpstr>
      <vt:lpstr>Articulated Gaussian Kernel Correlation for Human Pose Estimation</vt:lpstr>
      <vt:lpstr>Articulated Gaussian Kernel Correlation for Human Pose Estimation</vt:lpstr>
      <vt:lpstr>PowerPoint Presentation</vt:lpstr>
      <vt:lpstr>Automation of Dormant Pruning in Specialty Crop Production</vt:lpstr>
      <vt:lpstr>Automation of Dormant Pruning in Specialty Crop Production</vt:lpstr>
      <vt:lpstr>Automation of Dormant Pruning in Specialty Crop Production</vt:lpstr>
      <vt:lpstr>PowerPoint Presentation</vt:lpstr>
      <vt:lpstr>A Cloud Infrastructure for Target Detection and Tracking Using Audio and Video Fusion</vt:lpstr>
      <vt:lpstr>A Cloud Infrastructure for Target Detection and Tracking Using Audio and Video Fusion</vt:lpstr>
      <vt:lpstr>A Cloud Infrastructure for Target Detection and Tracking Using Audio and Video Fusion</vt:lpstr>
      <vt:lpstr>PowerPoint Presentation</vt:lpstr>
      <vt:lpstr>Make My Day - High-Fidelity Color Denoising with Near-Infrared</vt:lpstr>
      <vt:lpstr>Make My Day - High-Fidelity Color Denoising with Near-Infrared</vt:lpstr>
      <vt:lpstr>Make My Day - High-Fidelity Color Denoising with Near-Infrared</vt:lpstr>
      <vt:lpstr>PowerPoint Presentation</vt:lpstr>
      <vt:lpstr>USDOT Number Localization and Recognition From Vehicle Side-View NIR Images</vt:lpstr>
      <vt:lpstr>USDOT Number Localization and Recognition From Vehicle Side-View NIR Images</vt:lpstr>
      <vt:lpstr>USDOT Number Localization and Recognition From Vehicle Side-View NIR Images</vt:lpstr>
      <vt:lpstr>PowerPoint Presentation</vt:lpstr>
      <vt:lpstr>Robust Object Recognition in RGB-D Egocentric Videos based on Sparse Affine Hull Kernel</vt:lpstr>
      <vt:lpstr>Robust Object Recognition in RGB-D Egocentric Videos based on Sparse Affine Hull Kernel</vt:lpstr>
      <vt:lpstr>Robust Object Recognition in RGB-D Egocentric Videos based on Sparse Affine Hull Kernel</vt:lpstr>
      <vt:lpstr>PowerPoint Presentation</vt:lpstr>
      <vt:lpstr>Improving Superpixel Boundaries using Information Beyond the Visible Spectrum</vt:lpstr>
      <vt:lpstr>Improving Superpixel Boundaries using Information Beyond the Visible Spectrum</vt:lpstr>
      <vt:lpstr>Improving Superpixel Boundaries using Information Beyond the Visible Spectrum</vt:lpstr>
      <vt:lpstr>PowerPoint Presentation</vt:lpstr>
      <vt:lpstr>A Simply Integrated Dual-sensor based Non-intrusive Iris Image Acquisition System</vt:lpstr>
      <vt:lpstr>A Simply Integrated Dual-sensor based Non-intrusive Iris Image Acquisition System</vt:lpstr>
      <vt:lpstr>A Simply Integrated Dual-sensor based Non-intrusive Iris Image Acquisition System</vt:lpstr>
      <vt:lpstr>PowerPoint Presentation</vt:lpstr>
      <vt:lpstr>Heterogeneous Structure Fusion for Target Recognition in Infrared Imagery</vt:lpstr>
      <vt:lpstr>Heterogeneous Structure Fusion for Target Recognition in Infrared Imagery</vt:lpstr>
      <vt:lpstr>Heterogeneous Structure Fusion for Target Recognition in Infrared Imagery</vt:lpstr>
      <vt:lpstr>PowerPoint Presentation</vt:lpstr>
      <vt:lpstr>Non-rigid Articulated Point Set Registration with Local Structure Preservation</vt:lpstr>
      <vt:lpstr>Non-rigid Articulated Point Set Registration with Local Structure Preservation</vt:lpstr>
      <vt:lpstr>Non-rigid Articulated Point Set Registration with Local Structure Preservation</vt:lpstr>
      <vt:lpstr>PowerPoint Presentation</vt:lpstr>
      <vt:lpstr>Sonar Automatic Target Recognition for Underwater UXO Remediation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CVPR10 poster spotlight presentation</dc:subject>
  <dc:creator>Eric</dc:creator>
  <cp:lastModifiedBy>Yi</cp:lastModifiedBy>
  <cp:revision>79</cp:revision>
  <cp:lastPrinted>2015-06-03T18:35:50Z</cp:lastPrinted>
  <dcterms:created xsi:type="dcterms:W3CDTF">2010-04-21T18:48:56Z</dcterms:created>
  <dcterms:modified xsi:type="dcterms:W3CDTF">2015-06-06T06:27:52Z</dcterms:modified>
</cp:coreProperties>
</file>